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4" r:id="rId34"/>
    <p:sldId id="33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48" y="-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B72B272-5458-4B89-81DB-234DB1A0D7C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9AA19C-0637-4E07-9BDB-8ECFA2302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67A21-DBE2-419A-A3FE-1BDAA71A38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BD25B-6D68-44F2-8DD8-DBB614EDC1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5607C11-256D-4B8C-817B-C9B2956FCE2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3116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A9C637-EC1E-4F37-9EF1-A6D0AC616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57AEEE-D90D-4EB3-90BB-1CEE7E54B21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FD0B6D9-15B9-4A30-B5CB-52B43EFDAD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C9A19-6DC0-4D13-88BD-3CA2A2274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E828E7-780A-4C7E-9440-26036F4EEB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E4119-0149-436B-A03B-6956D297A6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9DF834E-3774-4439-8A95-BC0E757BB1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8AC63-E3C0-4042-86E8-A4298A8BB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8EDE22-6938-47BB-8006-4CD3183F1368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C32ED-94BB-4024-BA0C-A23B7E136B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162E84-416B-416D-BC6A-FAD2F071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0A92F-E5AD-4613-84BF-775E092DD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2B23DD-F102-4418-A256-9D85A085626A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B7EFC-8910-4B48-857D-DDB76EDC0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12FB8-990E-40F7-9BCE-8F18BD671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8B678-69F4-4C5B-AFEF-7B39BB4CB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0825F6-2DCD-4045-9EE8-7A166C03B615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9003D80-233D-42F9-AD30-C329461785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DDCE29-B57D-4618-A441-39BEFCA5F7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3D9B31-4ADB-4A1E-BA6E-DEC0948831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51E1DF-AF2E-411A-9FC4-8E81C26461FA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3DACED-10BE-4531-9EDB-CE94582843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613642-B803-4EDD-A1E2-845469598D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F871D-1FD4-4D48-A3F0-FF90D5BC90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ED5BAF-C498-4266-9485-D82A0881C378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FB0287-53C3-4EAB-B4BD-BB440B732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454206-8871-4C4A-A5F5-02AB2A01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4D989-51D3-473E-8BDE-8EC93F5398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815F3B-47C0-4FBF-8394-D5C4B9911F3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B51792-744F-43C1-818B-8689A7CAD7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FBD93F-DEC5-4317-B196-1C1E40FC0E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267687-8A64-4BD0-929F-7BFF6FF2B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5BF353-67E6-4901-A351-F358E113666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D9B599-C1A4-4EC2-93B9-B2C49E4FEF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44C36E-C334-4AB1-8B5F-39CB7373C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6151F3-8B77-4B40-AB75-2C5E577E82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1F1D4-FE2B-4B7C-89B2-6137EB6B6C3D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CFD93F-578F-4D20-BC82-74DAA9ED8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0FEA8C-C7B4-4C49-B43F-DB5ABDB16C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CF4A6-4259-4C83-8D23-76DAF9741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7A77EF-E502-4598-9522-79BF3BB5CA02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E64-22F1-4DEA-BDD5-5B70C8BA7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3C755D-3D23-458D-825A-4A5E27E866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1A406-1FE4-4638-8D7C-F4791D22FC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38660B-CE75-46A3-8C6D-2596190A187E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57EDD6-1FA2-4525-887B-4982DA3676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9EB2A4-69A1-4605-BC49-0DFF09E4D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2C658-7B14-4BB7-95F5-48C702A29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0CE67-C1A8-4076-8ABE-A28C1DC7DDB9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593418-9813-4263-A96B-05239E89B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43B5D9-117A-44D0-BC41-53B331BFA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3A67D2-0C6F-458F-85D8-989519865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D0A8B-4095-4DB1-BEA9-EC4E086583B7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3BB01C-73F0-4029-A4C7-98C6EC13F5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B2B507-A68C-42D4-9029-5C11C51FEE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1DEC0B-A7C4-4E74-8040-A4F2ABD355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6410BF-5264-4E59-AAD9-8BEF800C45B3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5AFF75-18D1-4856-AF4D-FF93A32B33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772EDD-1533-4CE5-BE63-79BEFF192A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A294F-1730-4994-9A60-98E37DC4D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1E3BB7-6066-4696-AD2F-E1D7EE00355E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E34B1-6B37-4CDB-97ED-67660BF151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F6C4B9-33D3-4711-8C24-5F07C5C143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C04A0C-D3A9-4591-9FB2-A2D925D67A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F18E4B-8E7F-40B1-9679-EBD559828BBE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83979-9034-4391-8142-473E26AD5C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89A333-DCC3-4C60-8AB7-D5ABB71E2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AD33DD-1716-48DD-A135-222A1ACE58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CFAF1E-710E-4C9B-B2A7-12243B8DF10C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74C9AC-44ED-4532-A972-7862D040F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6934EB-0185-4AA7-B8BD-9C57F1811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67EFA3-EA41-40AB-A05E-9D7B0C6D39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B362B-83A0-4211-8F34-01100D690511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4BCE43-BE44-41CA-BB72-947460DC0F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F7FE0F-5AEA-4C46-ADC8-CEBDF391A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B0BC5-21D4-4122-B899-4CBE40B57C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4CB980-C484-4ED9-8E86-1BE70939A324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28FEBE-57B5-473F-8A24-7CCD78121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DB8C85-1755-4A3E-B954-37DA9D9FB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B0C01-D105-4F62-97DC-4AF20C32DC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27477D-199F-4AAA-AA5C-602BBEA168F2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FCA3A5-AEC6-40A6-9C6E-297971659E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8EEF1C-4B9D-4755-9103-DAF120F5DD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98313-351A-480D-A7A2-105F6D913F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F1C3CF-5C23-42FF-B990-B5E4EABA4317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92445-9740-4A28-B229-7ACCBF2BD1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95CA04-7878-4AF1-BB01-F687AD59E7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CBFD9C-83C8-4AC9-9153-6B4B735B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FABFDD-008F-4071-9379-8958A15FFB42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EA6EB3-E021-47DF-9924-D6BD5D8E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B26630-721D-4C5E-9DF9-88EB804CA3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4E526-E52A-4B80-8B6A-D5CA55CCD1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D7252E-D580-45C5-BA67-94E30060CF96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68294-9FF2-4C22-AC24-BE2854065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5F2D6A-E305-4B7D-9630-2FFCB5B960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28FA8-34CB-415B-9B62-6B7B63B4F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2C73BB-41D6-4A7C-8CC0-C9538556F748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382C97-7F03-44E4-9BBB-E99307896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C3C695-0A55-4CA0-A3BE-54DF04F7A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F2931D-4890-4FC4-AE7A-2D71E2CC9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A08B18-42BD-4769-8570-F97E290D2F9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A68A5B-09E7-4B3C-9FB4-EFBD1A5ECC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835572-0DA6-4C4A-B3E5-986A052DD4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B988-52D9-4C05-AA00-F22D40349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4AC000-916F-4A14-9948-CD11D255E470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EF4DC9-D463-4316-B843-98EBAFF7B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70529-CB1A-4EC1-A7DB-CD8F5D6AE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01C38-9EE4-422C-AADA-901FB4A6E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60A277-EA9C-4422-84C0-6369BEACD34E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70436-AC9F-4E40-B91C-A0C24F2AC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4745C2-29EA-408E-877D-09CDA06FC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13BA9-5F1B-4BDD-9E43-A146159F9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657417-C414-4F88-A250-D10FE1241C1E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8222A7-E1CE-4720-B37B-E87BDC8AB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68E0BA-2693-4972-B5A6-78BEA876F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A1DB3-A512-4E4E-863E-BFB3152AA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189F8C-8C03-4A66-A2E6-6F7912679B2A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2B9033-810C-4C4A-A82B-ECD4D00077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AEA814-E1E6-4E4E-B5BC-7526BAA6D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F94EF7-6C18-486B-86D7-F1219237B4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DCC40-FF66-4F3A-83D8-6256934D7DA8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BB2116-B253-4197-B9C4-B448A934C7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B29340-A134-4146-AC50-4ED79A2AD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F70AD-BDCE-4627-8E32-7BC6D70C6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6FC7FE-5DA4-44FC-862F-DBB36E7F8D99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86E1D3-B6C5-425E-97FA-6E031A0D0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D2C240-291A-4C0F-AF80-F25D39CF00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AD6B2-B9AC-4D10-83B7-C3C03807E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6FC1D3-0A09-4C64-B4E1-5F53DAFC09A4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23044C-CD04-4693-AF03-5538BE92F7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6793DD-F5DE-4E9C-8373-202B38C8C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C10E-94B2-4759-BBDA-78C4DF1DB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F145F7-6E2B-4064-8D27-448FD0CCD6FE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977CA1-5027-492A-9BAF-1877CEAEF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31C525-2207-448C-97B8-9B9A0A95DD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71E6A1-0D6C-4840-9F25-BDB7E34C7C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BA8CFA-6B84-43E4-B9B3-60FF8B874303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E4AC7F-D9F9-4DA8-A3AB-416981F17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474AC-C7FD-43F0-AFA5-AA0130874D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3B397B-4AEF-4FA2-B013-16BAA3A02F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EDEF85-4AEF-4CD6-9DEB-E0F5F0D35084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683EF8-91A1-4C6D-8E9D-9C54738098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72E639-94C8-4B6F-9FB7-64C261001F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FA7B58-7732-49D9-A4DF-6BE4973013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8A486A-17CF-4741-9A2E-46F791D91583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B7F60F-280D-46A7-B4F4-F8B6312A1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A40FC-D289-41A9-96CC-D1BCA54F99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D7265E-CA7B-4C02-A91D-10CC6CA5D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147FA0-FAC8-4E45-9AD1-87B4CF2413BA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11F11-9514-4DAA-B730-26A25EC948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98B2CA-6FDD-4527-A563-65762D87A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40DD2B-04CB-4F7D-A0F9-E82ABFB073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B20A7A-5ADB-4F6D-966E-9953CA86B6AB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05453E-7122-4FF5-B41C-AA15755CC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7B60DE-169A-4A69-AC47-A1D5443EF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3C5F2-4A17-42FB-A372-7C2949C282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26D278-C0B0-40A0-AC61-D809DD98840A}" type="slidenum">
              <a:t>50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0B3364-3ABB-47E9-8874-FDCC11567E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7DE4E9-45A7-465B-9E03-66DE71B3F0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F416E-2EC6-4B34-BB66-ADD3C58BEC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33E80-AB52-46EE-A062-B78D8EC5A3AF}" type="slidenum">
              <a:t>51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711978-726E-4D52-9AB0-5A9AC9A01C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A3B31-34F8-4012-935A-EAA48CE8B0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59A5B-5D33-4F3D-B158-822CCDA41C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07574A-1DA9-4FC7-AB32-90EC0C8307EA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58C61E-D64B-4E80-AFEB-B10E46D16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642394-F898-48E1-992D-595AE9445E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6FBDD2-C423-47A3-8BBE-7B0864AB8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0EF1FD-7A5F-4540-BF9D-56417891B3C3}" type="slidenum">
              <a:t>52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A07210-3644-4EE6-A345-00623D1AA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D00743-AE13-4DF5-A8F6-4A842008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41FD7-208A-4FB4-9FC8-C5CBA76F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56B2A1-6963-4C7E-8708-A833FD4F57B4}" type="slidenum">
              <a:t>53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6CB8C6-F409-4411-AFF8-AC960C0B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B76E4D-81ED-4F65-93FA-F75216E303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86879-8B0B-4F2E-8DEC-41BE55E7C3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96E885-22DA-4F4E-A1FE-D3497F3B1E0A}" type="slidenum">
              <a:t>54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74B4E-A243-47EE-A0EC-D16728B14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815CD-B314-44F5-862D-068189FC52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BA8C7-FB8B-415E-A76F-EAD17EB06C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42E09F-A47B-4B06-ABDA-EA40BA38C2D2}" type="slidenum">
              <a:t>55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AB128-9BC3-4C68-9432-2473682B4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8FF75E-25FC-4E24-A3CA-A75764F9F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33222B-28B3-401D-86B3-5CE92574A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3942A4-64AB-4A15-95E8-FE21F2338A76}" type="slidenum">
              <a:t>56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0FA3CA-B1D2-4874-BD2F-079E3459DE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FE9F77-921D-4F9C-9086-C39D61D33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57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735E64-BF2F-46A4-B205-0EFBED5550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8C0087-84C6-4E89-9BBC-04C2C6692946}" type="slidenum">
              <a:t>58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CA99F-CB69-4EF8-AFBA-A493CA707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EB4986-AA86-4024-8D54-73B7F7FC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D5897-BEA2-4116-97A2-E83252657E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20AA09-75AD-40E4-A151-54DDEEEFE1FF}" type="slidenum">
              <a:t>59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E786AF-05C1-43A6-8B14-1F9962B7AA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DAFD72-DCB8-494B-8B78-E8E7B06561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DAD852-B0C3-4B07-A5E8-A0BD550D00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0047F-C3BF-42A4-B10C-112C48EE12C1}" type="slidenum">
              <a:t>60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A42F12-B30C-4045-BA9D-4C95532035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4066BF-1DDE-46A5-A9A6-570DF568A4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03598-2EBF-4431-8B80-A8EF5E37F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1B557-0C5C-4C07-8A19-B7799E832862}" type="slidenum">
              <a:t>61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59ED49-9D03-4C27-8115-353424EF5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0F51B-902E-4A5A-84E4-018CCC34D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05C3F-46DD-40F6-A291-196A56997F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62AB24-B65C-4E6B-801B-AC7B5A00CBBC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B28E62-79D3-4421-9981-8D2DE1FBA7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4804A-CD20-4DD7-B5B8-DA6453A8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A6C685-6FA7-4565-BDD7-C9DBE41CAA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C2227E-BD36-46CB-A034-93D398F69428}" type="slidenum">
              <a:t>62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AA8348-4F37-4769-AE5B-40673AC7A1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2A0276-AE8C-410C-A575-51EC84450B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D39484-2695-4114-BA5D-BC57AAEFF3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A9F9F9-9787-4461-91B2-780A07586BAE}" type="slidenum">
              <a:t>63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128069-2958-4A3B-B95C-0690D4CF04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DBDC49-8F08-4D35-A89C-47B3BA30F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1011BD-FF14-41F9-A994-2FB9BD679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1F69AB-4D0D-48A0-805E-DD8DE1F137DD}" type="slidenum">
              <a:t>64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0F8559-59AE-41E9-9875-7FC42AAA8F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E8431-C8D7-41B5-B405-E7F5743EEC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8EA0B8-5175-494F-8C1C-F5B268335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B491B-DE91-4ACF-B5CE-741CA2797FAD}" type="slidenum">
              <a:t>65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60A988-1BD3-4BB0-929E-FF1F5C6FB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BBBC38-CD0B-464A-9140-A11219453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59FF47-1EBA-4415-9595-5BC020C364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096C0-B731-42F5-96AB-BEE164B832C4}" type="slidenum">
              <a:t>66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1599B8-2B0C-496A-9AF8-131A79038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B916E0-282F-4AF9-BE2E-B91D89C67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EE1ED6-32C3-48FB-8D7D-83104E5025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195E09-7FB9-407A-8E6E-15E24C1089DB}" type="slidenum">
              <a:t>67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8A2AFB-7FA7-43F3-AB8C-9DE0255C6A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70D51-92F6-49EA-97B1-C5888A03CA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F52BB-5631-465B-A311-74F94C5395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EB6B09-FC6C-45BB-8B19-7B2547E3AE71}" type="slidenum">
              <a:t>68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5BB9C0-74CA-4A3E-AABC-EAF5D3E784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FBB345-A4F5-47A4-8CBB-9802489061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D567A-8286-4126-8C32-44E55A9F0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493905-DE19-40D6-AA0E-62669B6C377A}" type="slidenum">
              <a:t>69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0B7477-EA43-4B08-867F-B0B45F6529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DFBC1-3F23-4FDE-A807-6E7E7BFFB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36172-E17F-41D9-8876-F708239B4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A5059F-19A2-44CB-A31B-41B43F2A8F76}" type="slidenum">
              <a:t>70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EE8B-4CAB-4420-A5B4-8B8F8FEF58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3C1B1-325A-4932-A062-24E1AB933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A91B0B-9008-4210-9DDC-ABE4CA6F39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BB23E1-9D9B-4CE0-90D8-5C16C0628740}" type="slidenum">
              <a:t>71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FCDE2-9F65-4DEB-94DA-C1314C0C9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0CF5EA-5E98-4BE8-A6DE-95059B635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BFB19-D246-4B13-988F-42DE69C85C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97C883-7EDE-4F06-AE75-D0D573F634E6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D03BC-B0C8-4C36-9145-C9E6BD4DFB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2EEDE2-D037-495D-B637-8FDC0CBB03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B84EF-CC35-40D3-B6E5-0603E3F29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D0BBB4-093A-4BFC-868E-C9D8AC185E1C}" type="slidenum">
              <a:t>72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10FC61-9F56-4C1C-8660-78F8AB9703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D18611-D32C-4BCD-AE1A-3B515657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ED560D-57B1-4196-BC34-A8AEA407E0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BB4EC8-1FB7-446F-A85E-0F594CEC5DEF}" type="slidenum">
              <a:t>73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28473-8961-4A13-B1BC-65FF0FC8F5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F7B273-4B48-4F08-BC80-265D3E1CD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2638C2-7389-48A6-A79E-3258262934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59CE06-5F29-49F8-B672-AB29C6102B22}" type="slidenum">
              <a:t>74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106F53-836D-4C91-8B49-05236C299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111E1F-F98A-433B-ADFB-45FA62AFD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48213-8047-41EC-8608-02D6F4B40C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5E7E6A-D10D-4300-B21C-44A3E5464CFF}" type="slidenum">
              <a:t>75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4C071-8A21-47A7-91DB-4C4043D8C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D78AD-3AF5-44B4-8B4F-B637332F39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058B-E4FF-48C6-979B-2828D5695D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A0AEAF-01DF-4751-ADC2-16A8914D34FE}" type="slidenum">
              <a:t>76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45EBAB-876B-471C-8201-161695951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605C70-A2FA-4B77-8C59-29D9200C5B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24D31E-3CA2-4450-9F7D-303B2DFAD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7A0ED7-01A2-4F9D-BCD2-32DD209309B4}" type="slidenum">
              <a:t>77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08BD3-AF97-4CBD-B99E-ACB2677C8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59090F-64AD-4497-BE39-7FA9775B1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6B1D5-01A9-4514-BBA5-57E46E985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0D3180-4980-4317-B63B-F3A5A7C2B192}" type="slidenum">
              <a:t>78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93E051-DCD0-4F4A-AE6E-9091E50687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6C0189-2A7A-48E1-B7FB-7AA446832B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08D6E-E434-44D0-907C-F98FA3D531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7A572-AF01-4EB0-AF13-94DDF3CE3AA7}" type="slidenum">
              <a:t>79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3F57E3-CCEC-4F16-A6C2-9CDB4BABD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D259D1-F628-4566-B410-2A1A386E0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3819-B7E1-4DDF-8663-EC44F4540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0A76C5-0A26-4C25-A865-F607FFA94CAB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13063F-2DE1-4761-8529-B3B2B142A5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BB8D18-C93E-4131-84BD-44431473BB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F074E-7F86-44B2-82A3-BA46F1321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309EEA-505A-45D2-801C-1241E0D94EB4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A5625E-7012-46B2-8A96-A6069940F9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FB98E6-A9FC-4B82-BCF9-771A1665F8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F86DE-EB67-45D0-8679-2F7214F9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30FD-13F7-46A0-AF50-AA78B5DE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DAC846-70CB-47D9-AB8D-FAD7E70E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89485-ABF6-4B72-AB71-5D346790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1C5CE-85FC-4E84-B754-F5CCF010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1688B-2074-42D2-80D5-D2B5CA5674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9603B-5AA3-405F-BB29-B98F134A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6D3648-3418-43ED-AD45-815A954C6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2E36C-B2E0-4AE7-8723-19D4E0F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82209-6146-474A-833C-B7FBCE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4F722-CCDF-47CF-8528-C8CA430D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DB5777-DF09-44E5-B418-9C65903794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DDDC1E-3C61-472B-8232-8B2922AB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A45F0-7516-4124-A77A-2E07D3D8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661A5-2EC0-4B1C-9464-6491BFF3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26AD9E-E6A1-4BF1-A95E-E3AE4F3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DA0A-3A81-4149-8BA4-A54E63B6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5CC45-1B7E-4861-8281-F91DA40848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5E682-5929-4394-BB11-3854CEAA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2517BC-1A26-4FD4-9104-89CB2E5B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EB5D4-44F3-48AE-9C59-7F94392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67805-0589-4A6A-A3DE-DB4E666F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980D7-7817-488D-ABBC-929420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C06E6-E0B5-434C-9521-A1B73633B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0DE69-18F8-4EE0-91F7-B81475D4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5EE560-08B7-4FE5-8D60-6861183D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5FC4F-76E3-4F99-A1AE-834B8883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021F8-1C0B-4575-9302-91DC79BA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D2FC5-1A3F-401E-BA1B-5DE300D4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32DC20-B96D-4F25-A844-5C865F98A1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4537E-5C50-44A7-B4EC-67D395F6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8D395-1F73-49F9-9906-7A51BFF31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6E0FE1-1617-40DB-9345-BC3F5391D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073E6-A897-474F-A317-64228B4D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CEEC5-3A95-4BE3-B46E-F7B3031A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0E29A-C431-4362-AC88-FF3352C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78A89-9B61-46AD-8F07-952632473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A7454-5083-4A10-9984-2C1A498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E05B38-9ABB-4700-A50B-DD2E1E05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21738F-4F4E-4443-9F45-DD06EED1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D29D7A-6E37-4BC3-88F8-BBB6513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CF2344-1B73-4DF0-9277-67430D219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F6AEF5-17CD-4FB4-B147-6627343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E6533-2988-45C2-AC51-3F184017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1D9507-ACB4-41E9-9300-73AED38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CF3BA-84C5-4C81-A610-580765F6D3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06AB5-FE88-4D0E-8FE0-2D02B86C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7BE5E-EEAD-4CC4-A27A-D63381E3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11267-F754-4E59-8620-243F4BFE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A0A5F-1C5B-4BB3-B3AA-2F4B68C9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4D1EE-7C50-44B8-B9A5-E69837018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4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D70005-26CA-468B-99C3-851D8AE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8C0F8-0FAF-4064-AB0E-EBC2280D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17312-64B3-4C8D-B15B-9D89A01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390917-D827-4FFC-9172-41BD616CCB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26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F3B91-7D85-4D36-8E7A-4558493B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43A15-9E1B-4B2A-9BA9-709B4A65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D0C2AD-0A00-4633-9C67-29489D656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6D319-54C0-46DC-B1C2-0B06B2B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BCCBC-8C09-480A-B58B-D6E8F58C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C17B74-8D17-4655-96E4-EE0DCE5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40EB-B2EC-4EC6-A6C6-9F10262A6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A4E6-EC72-4607-8462-F8A04D56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310DE-EC39-4846-B798-8B6A6AC1B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D30873-17B2-42AA-97BD-AA5AE976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7FA0C-B4C4-4541-B6AF-AA1320FE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093EFA-F137-452B-8A74-E3F5EDD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24597-A7D7-49A0-81B5-981735F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DC535F-C291-47A1-9E66-A11FA9F9D7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93CC5D-79ED-4409-A1FD-51C6B87A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55883A-A64C-49B1-B30F-DE47D6124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E924E-6F1E-439B-B596-F6B1E8074AC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51D18-DD2F-4BC6-AEE5-04E1524C8E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94943B-9517-4386-AB55-053DF9B33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0EF1424-4AB3-4E4D-855B-4BF0742466A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omix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oozie/job?action=star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lineage.io/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marquezproject.github.io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26B70-67CA-4729-AAFA-7AE85840B5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360" y="481356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arnaud.nauwynck@gmail.com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AD374D-1595-4A7C-9E26-3A9129617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359" y="0"/>
            <a:ext cx="9071640" cy="946440"/>
          </a:xfrm>
        </p:spPr>
        <p:txBody>
          <a:bodyPr vert="horz"/>
          <a:lstStyle/>
          <a:p>
            <a:pPr lvl="0"/>
            <a:r>
              <a:rPr lang="en-US" sz="2600"/>
              <a:t>http://arnaud-nauwynck.github.io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49DAB2-68C5-432C-A2B5-52EB3CD6F388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Big Data – Part 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Ecosystem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Main Components Explained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06B4-2E9E-4B9F-B447-D230CA7D20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Hierarchical Key-Value Store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D7B892-3886-4875-8DD8-B34BD649DD9C}"/>
              </a:ext>
            </a:extLst>
          </p:cNvPr>
          <p:cNvGrpSpPr/>
          <p:nvPr/>
        </p:nvGrpSpPr>
        <p:grpSpPr>
          <a:xfrm>
            <a:off x="4829400" y="1512000"/>
            <a:ext cx="1620360" cy="1440360"/>
            <a:chOff x="4829400" y="15120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2CDAB7B1-B4E0-43FE-AF9A-9BEEE8B1B792}"/>
                </a:ext>
              </a:extLst>
            </p:cNvPr>
            <p:cNvSpPr/>
            <p:nvPr/>
          </p:nvSpPr>
          <p:spPr>
            <a:xfrm>
              <a:off x="4829400" y="15120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226F77D-A378-4BA6-A1E1-20F2EC47FDA4}"/>
                </a:ext>
              </a:extLst>
            </p:cNvPr>
            <p:cNvSpPr/>
            <p:nvPr/>
          </p:nvSpPr>
          <p:spPr>
            <a:xfrm>
              <a:off x="523440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18CB1F3-DCF1-456D-8509-AA148CF13AF6}"/>
                </a:ext>
              </a:extLst>
            </p:cNvPr>
            <p:cNvSpPr/>
            <p:nvPr/>
          </p:nvSpPr>
          <p:spPr>
            <a:xfrm>
              <a:off x="5882760" y="171792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50D06C0D-7640-4D4E-A0A9-E2B271580F0F}"/>
                </a:ext>
              </a:extLst>
            </p:cNvPr>
            <p:cNvSpPr/>
            <p:nvPr/>
          </p:nvSpPr>
          <p:spPr>
            <a:xfrm>
              <a:off x="5558400" y="23349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98D5FC5B-50EA-4DDF-B36D-F6B522B50085}"/>
                </a:ext>
              </a:extLst>
            </p:cNvPr>
            <p:cNvSpPr/>
            <p:nvPr/>
          </p:nvSpPr>
          <p:spPr>
            <a:xfrm>
              <a:off x="5477400" y="19234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7128FEB0-362C-441B-8F5D-B46B62FF0FB6}"/>
                </a:ext>
              </a:extLst>
            </p:cNvPr>
            <p:cNvSpPr/>
            <p:nvPr/>
          </p:nvSpPr>
          <p:spPr>
            <a:xfrm>
              <a:off x="547740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8201DA5-41B1-4635-881F-78B0F90BEECF}"/>
                </a:ext>
              </a:extLst>
            </p:cNvPr>
            <p:cNvSpPr/>
            <p:nvPr/>
          </p:nvSpPr>
          <p:spPr>
            <a:xfrm flipH="1">
              <a:off x="5720760" y="2026439"/>
              <a:ext cx="162000" cy="308521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549798C-DAB3-4F20-ADE7-958CC65ACE59}"/>
              </a:ext>
            </a:extLst>
          </p:cNvPr>
          <p:cNvSpPr/>
          <p:nvPr/>
        </p:nvSpPr>
        <p:spPr>
          <a:xfrm>
            <a:off x="3893400" y="4031999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A1BCA98-444A-41C7-8CFC-0C9CDAB1A297}"/>
              </a:ext>
            </a:extLst>
          </p:cNvPr>
          <p:cNvSpPr/>
          <p:nvPr/>
        </p:nvSpPr>
        <p:spPr>
          <a:xfrm flipV="1">
            <a:off x="4649400" y="2772000"/>
            <a:ext cx="720000" cy="1259999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6FDA33-D6EC-4AF2-91FC-FFA3CDDF0059}"/>
              </a:ext>
            </a:extLst>
          </p:cNvPr>
          <p:cNvSpPr txBox="1"/>
          <p:nvPr/>
        </p:nvSpPr>
        <p:spPr>
          <a:xfrm>
            <a:off x="5008320" y="3173760"/>
            <a:ext cx="170316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/path 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 /path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/path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5FF9C-D126-4BDC-9838-8A6A8C438317}"/>
              </a:ext>
            </a:extLst>
          </p:cNvPr>
          <p:cNvSpPr txBox="1"/>
          <p:nvPr/>
        </p:nvSpPr>
        <p:spPr>
          <a:xfrm>
            <a:off x="3584520" y="1445760"/>
            <a:ext cx="157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Ensemble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Cluster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E4C1C4-9678-4394-891F-8507E2E41840}"/>
              </a:ext>
            </a:extLst>
          </p:cNvPr>
          <p:cNvSpPr txBox="1"/>
          <p:nvPr/>
        </p:nvSpPr>
        <p:spPr>
          <a:xfrm>
            <a:off x="3033360" y="3680279"/>
            <a:ext cx="1081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Zk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386E9-0B86-4F43-9352-3B57D523E2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Shell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A28BE6-4AFD-42EC-9558-79142884E353}"/>
              </a:ext>
            </a:extLst>
          </p:cNvPr>
          <p:cNvSpPr txBox="1"/>
          <p:nvPr/>
        </p:nvSpPr>
        <p:spPr>
          <a:xfrm>
            <a:off x="393840" y="685799"/>
            <a:ext cx="3263760" cy="495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[zkshell: 0]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help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ZooKeeper host:port cmd args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ls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 path data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delquota [-n|-b]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quit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printwatches on|off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createpath data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stat path [watch]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listquota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history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setAcl path acl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getAcl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sync path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redo cmdno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addauth scheme auth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delete path [version]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setquota -n|-b val path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2AEF0-1C60-4EAF-80CA-CC76141516A6}"/>
              </a:ext>
            </a:extLst>
          </p:cNvPr>
          <p:cNvSpPr txBox="1"/>
          <p:nvPr/>
        </p:nvSpPr>
        <p:spPr>
          <a:xfrm>
            <a:off x="4114800" y="1307880"/>
            <a:ext cx="4117320" cy="418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Created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[zookeeper, zk_test]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 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[zkshell]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/zk_test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my_data2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mZxid = 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mtime = Fri Jun 05 13:57:06 PDT 2009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CC147-1CC8-4388-9077-6A65044CFF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Session, EphemeralNode, Watch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88289-9A04-4C6B-B32E-5573AFECFB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/>
            <a:r>
              <a:rPr lang="en-US"/>
              <a:t>ZooKeeper focus: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Atomic updates / locks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Inherit ACL per node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Connection / Session  </a:t>
            </a:r>
            <a:br>
              <a:rPr lang="en-US"/>
            </a:br>
            <a:r>
              <a:rPr lang="en-US"/>
              <a:t>(EphemeralNode for active session)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Realtime Watch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35DB3-3EEA-473E-9D2D-0C2BE62B40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ZNode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810656-B0F6-41A5-862B-3085C59B7BFB}"/>
              </a:ext>
            </a:extLst>
          </p:cNvPr>
          <p:cNvGrpSpPr/>
          <p:nvPr/>
        </p:nvGrpSpPr>
        <p:grpSpPr>
          <a:xfrm>
            <a:off x="1476360" y="1439639"/>
            <a:ext cx="1620360" cy="1440360"/>
            <a:chOff x="1476360" y="1439639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9B71429-E9B0-43F1-B732-461792C8F7C5}"/>
                </a:ext>
              </a:extLst>
            </p:cNvPr>
            <p:cNvSpPr/>
            <p:nvPr/>
          </p:nvSpPr>
          <p:spPr>
            <a:xfrm>
              <a:off x="1476360" y="1439639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7937ED6-EDCB-45B5-898C-EC0542211AF4}"/>
                </a:ext>
              </a:extLst>
            </p:cNvPr>
            <p:cNvSpPr/>
            <p:nvPr/>
          </p:nvSpPr>
          <p:spPr>
            <a:xfrm>
              <a:off x="1881360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07EFBE5D-88AF-4F89-9F0C-2EB6B921A692}"/>
                </a:ext>
              </a:extLst>
            </p:cNvPr>
            <p:cNvSpPr/>
            <p:nvPr/>
          </p:nvSpPr>
          <p:spPr>
            <a:xfrm>
              <a:off x="2529719" y="1645560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64B51BA-1F0A-48F2-9F65-4CC0256212CB}"/>
                </a:ext>
              </a:extLst>
            </p:cNvPr>
            <p:cNvSpPr/>
            <p:nvPr/>
          </p:nvSpPr>
          <p:spPr>
            <a:xfrm>
              <a:off x="2205360" y="226260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F95C7D24-03EA-4915-B73C-C196B6426E4F}"/>
                </a:ext>
              </a:extLst>
            </p:cNvPr>
            <p:cNvSpPr/>
            <p:nvPr/>
          </p:nvSpPr>
          <p:spPr>
            <a:xfrm>
              <a:off x="2124360" y="1851119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53C2EE8C-C497-40DE-AF5A-97E813AC67EB}"/>
                </a:ext>
              </a:extLst>
            </p:cNvPr>
            <p:cNvSpPr/>
            <p:nvPr/>
          </p:nvSpPr>
          <p:spPr>
            <a:xfrm>
              <a:off x="2124360" y="195408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DE2BD8AB-5315-471B-B10A-62256F5CFF3D}"/>
                </a:ext>
              </a:extLst>
            </p:cNvPr>
            <p:cNvSpPr/>
            <p:nvPr/>
          </p:nvSpPr>
          <p:spPr>
            <a:xfrm flipH="1">
              <a:off x="2367720" y="1954080"/>
              <a:ext cx="161999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8A81795-6D14-4B6A-8BFF-524D691AF7CE}"/>
              </a:ext>
            </a:extLst>
          </p:cNvPr>
          <p:cNvSpPr/>
          <p:nvPr/>
        </p:nvSpPr>
        <p:spPr>
          <a:xfrm>
            <a:off x="3996359" y="370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 « node1»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1838CA0-CC05-4541-A453-AB674B63BB62}"/>
              </a:ext>
            </a:extLst>
          </p:cNvPr>
          <p:cNvSpPr/>
          <p:nvPr/>
        </p:nvSpPr>
        <p:spPr>
          <a:xfrm>
            <a:off x="3636359" y="3167640"/>
            <a:ext cx="2307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/servers »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12D0194-4E21-4C91-A5A4-9A6FC43CD6CD}"/>
              </a:ext>
            </a:extLst>
          </p:cNvPr>
          <p:cNvSpPr/>
          <p:nvPr/>
        </p:nvSpPr>
        <p:spPr>
          <a:xfrm>
            <a:off x="3996359" y="424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node2»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02FA341-FAE8-445E-8697-3C39F644709F}"/>
              </a:ext>
            </a:extLst>
          </p:cNvPr>
          <p:cNvSpPr/>
          <p:nvPr/>
        </p:nvSpPr>
        <p:spPr>
          <a:xfrm>
            <a:off x="3996359" y="4787640"/>
            <a:ext cx="3090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 « node3»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55E1B635-AA5D-49F3-A802-41A7ECBAE7B0}"/>
              </a:ext>
            </a:extLst>
          </p:cNvPr>
          <p:cNvSpPr/>
          <p:nvPr/>
        </p:nvSpPr>
        <p:spPr>
          <a:xfrm>
            <a:off x="8280360" y="359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8286E57-F887-436E-A370-1C64FA8CA661}"/>
              </a:ext>
            </a:extLst>
          </p:cNvPr>
          <p:cNvSpPr/>
          <p:nvPr/>
        </p:nvSpPr>
        <p:spPr>
          <a:xfrm>
            <a:off x="7920360" y="377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AF6C65D5-3010-4A53-BD0E-BABF182AC0DD}"/>
              </a:ext>
            </a:extLst>
          </p:cNvPr>
          <p:cNvSpPr/>
          <p:nvPr/>
        </p:nvSpPr>
        <p:spPr>
          <a:xfrm>
            <a:off x="8100360" y="386963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99C2711-C3F5-462E-9B74-976545C6BF3D}"/>
              </a:ext>
            </a:extLst>
          </p:cNvPr>
          <p:cNvSpPr/>
          <p:nvPr/>
        </p:nvSpPr>
        <p:spPr>
          <a:xfrm>
            <a:off x="8460360" y="413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DD6AF06-6BAE-43C4-96B0-59719E31EF01}"/>
              </a:ext>
            </a:extLst>
          </p:cNvPr>
          <p:cNvSpPr/>
          <p:nvPr/>
        </p:nvSpPr>
        <p:spPr>
          <a:xfrm>
            <a:off x="8100360" y="431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6E63300F-CFFE-4E85-BC58-A2338E14D830}"/>
              </a:ext>
            </a:extLst>
          </p:cNvPr>
          <p:cNvSpPr/>
          <p:nvPr/>
        </p:nvSpPr>
        <p:spPr>
          <a:xfrm>
            <a:off x="8280360" y="440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3A80CAE-4E71-4749-A2FF-B65E000690B0}"/>
              </a:ext>
            </a:extLst>
          </p:cNvPr>
          <p:cNvSpPr/>
          <p:nvPr/>
        </p:nvSpPr>
        <p:spPr>
          <a:xfrm>
            <a:off x="8640360" y="467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B789AD5-7F53-4D1F-B9D3-2FEA889DDCA0}"/>
              </a:ext>
            </a:extLst>
          </p:cNvPr>
          <p:cNvSpPr/>
          <p:nvPr/>
        </p:nvSpPr>
        <p:spPr>
          <a:xfrm>
            <a:off x="8280360" y="485964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EF34D53-DD9D-47A0-A463-BE62D897E65F}"/>
              </a:ext>
            </a:extLst>
          </p:cNvPr>
          <p:cNvSpPr/>
          <p:nvPr/>
        </p:nvSpPr>
        <p:spPr>
          <a:xfrm>
            <a:off x="8460360" y="494964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02ECAA12-0195-4E7D-AF37-00F9E8D70EF0}"/>
              </a:ext>
            </a:extLst>
          </p:cNvPr>
          <p:cNvSpPr/>
          <p:nvPr/>
        </p:nvSpPr>
        <p:spPr>
          <a:xfrm>
            <a:off x="7086600" y="3887640"/>
            <a:ext cx="83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C3533EC4-F23C-49B0-AD98-DA2404DAC246}"/>
              </a:ext>
            </a:extLst>
          </p:cNvPr>
          <p:cNvSpPr/>
          <p:nvPr/>
        </p:nvSpPr>
        <p:spPr>
          <a:xfrm>
            <a:off x="7086600" y="4427640"/>
            <a:ext cx="101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FDCAAEDC-40B3-4447-A12B-8641C74F376D}"/>
              </a:ext>
            </a:extLst>
          </p:cNvPr>
          <p:cNvSpPr/>
          <p:nvPr/>
        </p:nvSpPr>
        <p:spPr>
          <a:xfrm>
            <a:off x="7086600" y="4967640"/>
            <a:ext cx="1193760" cy="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E93B2BCB-BFD7-40E0-9442-46C9AC82D875}"/>
              </a:ext>
            </a:extLst>
          </p:cNvPr>
          <p:cNvSpPr/>
          <p:nvPr/>
        </p:nvSpPr>
        <p:spPr>
          <a:xfrm>
            <a:off x="3276359" y="1799640"/>
            <a:ext cx="15242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 »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1017C34-920C-4714-926C-725960F4141C}"/>
              </a:ext>
            </a:extLst>
          </p:cNvPr>
          <p:cNvSpPr/>
          <p:nvPr/>
        </p:nvSpPr>
        <p:spPr>
          <a:xfrm>
            <a:off x="3636359" y="2311200"/>
            <a:ext cx="1850040" cy="38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 « /data »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E34401E-F316-43F3-9838-939865439AE4}"/>
              </a:ext>
            </a:extLst>
          </p:cNvPr>
          <p:cNvSpPr/>
          <p:nvPr/>
        </p:nvSpPr>
        <p:spPr>
          <a:xfrm>
            <a:off x="4140360" y="2743199"/>
            <a:ext cx="1944000" cy="316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« /prop » = value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64AC2C-5DCE-4E67-8711-1410F1DA4B52}"/>
              </a:ext>
            </a:extLst>
          </p:cNvPr>
          <p:cNvSpPr/>
          <p:nvPr/>
        </p:nvSpPr>
        <p:spPr>
          <a:xfrm>
            <a:off x="540360" y="39596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E1C3DE91-83D6-4ADE-B6E8-74CA89B9690F}"/>
              </a:ext>
            </a:extLst>
          </p:cNvPr>
          <p:cNvSpPr/>
          <p:nvPr/>
        </p:nvSpPr>
        <p:spPr>
          <a:xfrm flipV="1">
            <a:off x="1296360" y="269964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AE224E-E91D-45B2-AFD4-E344292B8506}"/>
              </a:ext>
            </a:extLst>
          </p:cNvPr>
          <p:cNvSpPr txBox="1"/>
          <p:nvPr/>
        </p:nvSpPr>
        <p:spPr>
          <a:xfrm>
            <a:off x="1655280" y="310140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0BFCBC0-2E02-48E3-BF44-F3F62A56A6DA}"/>
              </a:ext>
            </a:extLst>
          </p:cNvPr>
          <p:cNvSpPr txBox="1"/>
          <p:nvPr/>
        </p:nvSpPr>
        <p:spPr>
          <a:xfrm>
            <a:off x="180360" y="4797360"/>
            <a:ext cx="3340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 for service discovery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« /</a:t>
            </a:r>
            <a:r>
              <a:rPr lang="en-US" sz="1800" b="0" i="1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servers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/* 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25D38-05A5-4C39-8E23-B8C634E3A0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095B757-254C-4448-AF67-397461C4E751}"/>
              </a:ext>
            </a:extLst>
          </p:cNvPr>
          <p:cNvSpPr/>
          <p:nvPr/>
        </p:nvSpPr>
        <p:spPr>
          <a:xfrm>
            <a:off x="6168600" y="2350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33A94BC-807F-4073-817B-064854D6977F}"/>
              </a:ext>
            </a:extLst>
          </p:cNvPr>
          <p:cNvSpPr/>
          <p:nvPr/>
        </p:nvSpPr>
        <p:spPr>
          <a:xfrm>
            <a:off x="4548600" y="3574440"/>
            <a:ext cx="19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EphemeralZNode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655175-5833-4A82-96B0-87123B3FFD97}"/>
              </a:ext>
            </a:extLst>
          </p:cNvPr>
          <p:cNvSpPr/>
          <p:nvPr/>
        </p:nvSpPr>
        <p:spPr>
          <a:xfrm>
            <a:off x="6888600" y="3574440"/>
            <a:ext cx="22554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(Persistent)ZNode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C6F8A8A-7CA6-4991-BD84-E6BE6831DA94}"/>
              </a:ext>
            </a:extLst>
          </p:cNvPr>
          <p:cNvSpPr/>
          <p:nvPr/>
        </p:nvSpPr>
        <p:spPr>
          <a:xfrm>
            <a:off x="948599" y="2494440"/>
            <a:ext cx="216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ConnectionSession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70B83AC5-C176-470B-8EC9-763410786837}"/>
              </a:ext>
            </a:extLst>
          </p:cNvPr>
          <p:cNvSpPr/>
          <p:nvPr/>
        </p:nvSpPr>
        <p:spPr>
          <a:xfrm flipV="1">
            <a:off x="6708600" y="2890440"/>
            <a:ext cx="0" cy="504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1E987AA-E7F6-4750-A2FE-1BF206F8BEF2}"/>
              </a:ext>
            </a:extLst>
          </p:cNvPr>
          <p:cNvSpPr/>
          <p:nvPr/>
        </p:nvSpPr>
        <p:spPr>
          <a:xfrm>
            <a:off x="5448600" y="3394440"/>
            <a:ext cx="252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38DDC24-6DE4-4E65-8AA0-21547280E876}"/>
              </a:ext>
            </a:extLst>
          </p:cNvPr>
          <p:cNvSpPr/>
          <p:nvPr/>
        </p:nvSpPr>
        <p:spPr>
          <a:xfrm>
            <a:off x="544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B3AE143C-2E87-4729-99E4-DA00813B91D8}"/>
              </a:ext>
            </a:extLst>
          </p:cNvPr>
          <p:cNvSpPr/>
          <p:nvPr/>
        </p:nvSpPr>
        <p:spPr>
          <a:xfrm>
            <a:off x="7968600" y="3394440"/>
            <a:ext cx="0" cy="1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BA60AED-3A28-47E5-975E-2A0B9E1F5B23}"/>
              </a:ext>
            </a:extLst>
          </p:cNvPr>
          <p:cNvSpPr/>
          <p:nvPr/>
        </p:nvSpPr>
        <p:spPr>
          <a:xfrm rot="3805800">
            <a:off x="7065572" y="2684843"/>
            <a:ext cx="402120" cy="482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8" h="1342" fill="none">
                <a:moveTo>
                  <a:pt x="224" y="1118"/>
                </a:moveTo>
                <a:lnTo>
                  <a:pt x="671" y="1342"/>
                </a:lnTo>
                <a:lnTo>
                  <a:pt x="1118" y="447"/>
                </a:lnTo>
                <a:lnTo>
                  <a:pt x="224" y="0"/>
                </a:lnTo>
                <a:lnTo>
                  <a:pt x="0" y="447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CB9C4-41EA-4141-971A-3ABBA65475C8}"/>
              </a:ext>
            </a:extLst>
          </p:cNvPr>
          <p:cNvSpPr txBox="1"/>
          <p:nvPr/>
        </p:nvSpPr>
        <p:spPr>
          <a:xfrm>
            <a:off x="7253640" y="245844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EB983-E509-4DC1-B508-A858BB48CC42}"/>
              </a:ext>
            </a:extLst>
          </p:cNvPr>
          <p:cNvSpPr txBox="1"/>
          <p:nvPr/>
        </p:nvSpPr>
        <p:spPr>
          <a:xfrm>
            <a:off x="7428600" y="2364119"/>
            <a:ext cx="648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96CF46-5902-4DD3-9DCE-F48E9906CA29}"/>
              </a:ext>
            </a:extLst>
          </p:cNvPr>
          <p:cNvSpPr txBox="1"/>
          <p:nvPr/>
        </p:nvSpPr>
        <p:spPr>
          <a:xfrm>
            <a:off x="7068600" y="3034440"/>
            <a:ext cx="1271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0..1 parent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36CCAED-213D-4B78-A84F-7B821A072E2F}"/>
              </a:ext>
            </a:extLst>
          </p:cNvPr>
          <p:cNvSpPr/>
          <p:nvPr/>
        </p:nvSpPr>
        <p:spPr>
          <a:xfrm flipH="1" flipV="1">
            <a:off x="3108600" y="2854440"/>
            <a:ext cx="1440000" cy="1080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91CA2-E6F0-41C3-9F3E-76E6E4787785}"/>
              </a:ext>
            </a:extLst>
          </p:cNvPr>
          <p:cNvSpPr txBox="1"/>
          <p:nvPr/>
        </p:nvSpPr>
        <p:spPr>
          <a:xfrm>
            <a:off x="3072600" y="2970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6BA0BD3-073E-4E11-8B6F-C062222BF6C7}"/>
              </a:ext>
            </a:extLst>
          </p:cNvPr>
          <p:cNvSpPr/>
          <p:nvPr/>
        </p:nvSpPr>
        <p:spPr>
          <a:xfrm>
            <a:off x="4188600" y="238644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Watch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AF4C75C6-C923-4E9F-990B-E2519CF4DB7E}"/>
              </a:ext>
            </a:extLst>
          </p:cNvPr>
          <p:cNvSpPr/>
          <p:nvPr/>
        </p:nvSpPr>
        <p:spPr>
          <a:xfrm flipH="1">
            <a:off x="3108600" y="2674440"/>
            <a:ext cx="10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869621-1372-4362-A223-0D1CC7FEC126}"/>
              </a:ext>
            </a:extLst>
          </p:cNvPr>
          <p:cNvSpPr txBox="1"/>
          <p:nvPr/>
        </p:nvSpPr>
        <p:spPr>
          <a:xfrm>
            <a:off x="3072960" y="22860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002C4877-6AA0-4C0F-A9C5-5988AB1C429A}"/>
              </a:ext>
            </a:extLst>
          </p:cNvPr>
          <p:cNvSpPr/>
          <p:nvPr/>
        </p:nvSpPr>
        <p:spPr>
          <a:xfrm>
            <a:off x="5268600" y="2674440"/>
            <a:ext cx="90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A39C9-9CAB-4713-955F-EB955F40BB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Usages within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DC159-FDA8-4A78-AFE1-A4A94FC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00" y="1828800"/>
            <a:ext cx="3254399" cy="26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F45E7-6A4D-4C2D-9C91-9C2025E2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4959" y="1600200"/>
            <a:ext cx="4472640" cy="327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5993D1-A146-47BF-8811-A040590439C2}"/>
              </a:ext>
            </a:extLst>
          </p:cNvPr>
          <p:cNvSpPr txBox="1"/>
          <p:nvPr/>
        </p:nvSpPr>
        <p:spPr>
          <a:xfrm>
            <a:off x="5871600" y="3657600"/>
            <a:ext cx="3414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support but no usage in Spark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5247A96-F9A9-4F78-9BC0-F295D2F88BE5}"/>
              </a:ext>
            </a:extLst>
          </p:cNvPr>
          <p:cNvSpPr/>
          <p:nvPr/>
        </p:nvSpPr>
        <p:spPr>
          <a:xfrm>
            <a:off x="5378400" y="3729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55843C-E1BE-4B48-A88B-59962DF01A93}"/>
              </a:ext>
            </a:extLst>
          </p:cNvPr>
          <p:cNvSpPr txBox="1"/>
          <p:nvPr/>
        </p:nvSpPr>
        <p:spPr>
          <a:xfrm>
            <a:off x="5871600" y="3081600"/>
            <a:ext cx="334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Kafka 3 … no more ZooKeeper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64AC0CB-3068-4EE5-BA51-7384A26A371E}"/>
              </a:ext>
            </a:extLst>
          </p:cNvPr>
          <p:cNvSpPr/>
          <p:nvPr/>
        </p:nvSpPr>
        <p:spPr>
          <a:xfrm>
            <a:off x="5378400" y="315360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BA8FD5-62E1-478A-AA1B-1268505CBE3D}"/>
              </a:ext>
            </a:extLst>
          </p:cNvPr>
          <p:cNvSpPr txBox="1"/>
          <p:nvPr/>
        </p:nvSpPr>
        <p:spPr>
          <a:xfrm>
            <a:off x="5798160" y="4682880"/>
            <a:ext cx="43365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 Wikipedia missing Apache BookKeeper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and Apache Pulsar)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0D4471-EDBF-45EC-91B0-8CC880046109}"/>
              </a:ext>
            </a:extLst>
          </p:cNvPr>
          <p:cNvSpPr/>
          <p:nvPr/>
        </p:nvSpPr>
        <p:spPr>
          <a:xfrm>
            <a:off x="5376960" y="4754879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61324-63E7-499F-B413-FC5C13DC7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Quorum Write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5C36AA-03B1-4C4D-9023-D8A9FBF4E2F3}"/>
              </a:ext>
            </a:extLst>
          </p:cNvPr>
          <p:cNvGrpSpPr/>
          <p:nvPr/>
        </p:nvGrpSpPr>
        <p:grpSpPr>
          <a:xfrm>
            <a:off x="3915000" y="1600200"/>
            <a:ext cx="1620360" cy="1440360"/>
            <a:chOff x="3915000" y="1600200"/>
            <a:chExt cx="1620360" cy="1440360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3869569-6A77-45DC-AF01-296FD4DB69EA}"/>
                </a:ext>
              </a:extLst>
            </p:cNvPr>
            <p:cNvSpPr/>
            <p:nvPr/>
          </p:nvSpPr>
          <p:spPr>
            <a:xfrm>
              <a:off x="3915000" y="1600200"/>
              <a:ext cx="1620360" cy="14403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4F58EE7-BCD5-45E0-93A8-0D2F49BE166F}"/>
                </a:ext>
              </a:extLst>
            </p:cNvPr>
            <p:cNvSpPr/>
            <p:nvPr/>
          </p:nvSpPr>
          <p:spPr>
            <a:xfrm>
              <a:off x="432000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C01B1BD-7803-48B6-AE0C-9B8ACA51528A}"/>
                </a:ext>
              </a:extLst>
            </p:cNvPr>
            <p:cNvSpPr/>
            <p:nvPr/>
          </p:nvSpPr>
          <p:spPr>
            <a:xfrm>
              <a:off x="4968360" y="1806119"/>
              <a:ext cx="24300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E5B9203-D707-4A31-B2CE-C47E7ED1221E}"/>
                </a:ext>
              </a:extLst>
            </p:cNvPr>
            <p:cNvSpPr/>
            <p:nvPr/>
          </p:nvSpPr>
          <p:spPr>
            <a:xfrm>
              <a:off x="4644000" y="2423160"/>
              <a:ext cx="243360" cy="41148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E317CBE1-80E9-42F8-9864-AEF2D21892BE}"/>
                </a:ext>
              </a:extLst>
            </p:cNvPr>
            <p:cNvSpPr/>
            <p:nvPr/>
          </p:nvSpPr>
          <p:spPr>
            <a:xfrm>
              <a:off x="4563000" y="2011680"/>
              <a:ext cx="405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C0B8DED3-3782-43E3-BCC4-B214E7473FA3}"/>
                </a:ext>
              </a:extLst>
            </p:cNvPr>
            <p:cNvSpPr/>
            <p:nvPr/>
          </p:nvSpPr>
          <p:spPr>
            <a:xfrm>
              <a:off x="456300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CDE35C47-CC22-4F1B-A734-C27F435C3E6A}"/>
                </a:ext>
              </a:extLst>
            </p:cNvPr>
            <p:cNvSpPr/>
            <p:nvPr/>
          </p:nvSpPr>
          <p:spPr>
            <a:xfrm flipH="1">
              <a:off x="4806360" y="2114640"/>
              <a:ext cx="162000" cy="30852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73E8CB3-1790-4BF3-B1D4-47A826CA2B14}"/>
              </a:ext>
            </a:extLst>
          </p:cNvPr>
          <p:cNvSpPr/>
          <p:nvPr/>
        </p:nvSpPr>
        <p:spPr>
          <a:xfrm>
            <a:off x="2979000" y="4120200"/>
            <a:ext cx="10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CDE298D6-786D-42EB-8AEA-B77C7FC91A8F}"/>
              </a:ext>
            </a:extLst>
          </p:cNvPr>
          <p:cNvSpPr/>
          <p:nvPr/>
        </p:nvSpPr>
        <p:spPr>
          <a:xfrm flipV="1">
            <a:off x="3735000" y="2860200"/>
            <a:ext cx="720000" cy="1260000"/>
          </a:xfrm>
          <a:prstGeom prst="line">
            <a:avLst/>
          </a:prstGeom>
          <a:noFill/>
          <a:ln w="0">
            <a:solidFill>
              <a:srgbClr val="3465A4"/>
            </a:solidFill>
            <a:custDash>
              <a:ds d="800000" sp="300000"/>
            </a:custDash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ADAE06-23D1-4FD6-991C-CDFE554D81D9}"/>
              </a:ext>
            </a:extLst>
          </p:cNvPr>
          <p:cNvSpPr txBox="1"/>
          <p:nvPr/>
        </p:nvSpPr>
        <p:spPr>
          <a:xfrm>
            <a:off x="4093920" y="3261960"/>
            <a:ext cx="162108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Get key..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Set key=value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 key/*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Listen Key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5D59A0E-C994-44C8-8EC9-FACCF288393C}"/>
              </a:ext>
            </a:extLst>
          </p:cNvPr>
          <p:cNvSpPr/>
          <p:nvPr/>
        </p:nvSpPr>
        <p:spPr>
          <a:xfrm rot="7465800">
            <a:off x="3213858" y="3352341"/>
            <a:ext cx="752400" cy="20232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139E73-2634-4CFD-8836-44A639CB97DC}"/>
              </a:ext>
            </a:extLst>
          </p:cNvPr>
          <p:cNvSpPr txBox="1"/>
          <p:nvPr/>
        </p:nvSpPr>
        <p:spPr>
          <a:xfrm>
            <a:off x="1320480" y="2286000"/>
            <a:ext cx="2108519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Forward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write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current Leader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directly from nodes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6F4DF45-6D16-4E9E-BFC8-F8C3B0A6768D}"/>
              </a:ext>
            </a:extLst>
          </p:cNvPr>
          <p:cNvSpPr/>
          <p:nvPr/>
        </p:nvSpPr>
        <p:spPr>
          <a:xfrm>
            <a:off x="4572000" y="1600200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AEC12F-A6FC-4FA1-99D5-B831F815A69F}"/>
              </a:ext>
            </a:extLst>
          </p:cNvPr>
          <p:cNvSpPr txBox="1"/>
          <p:nvPr/>
        </p:nvSpPr>
        <p:spPr>
          <a:xfrm>
            <a:off x="2196720" y="1226520"/>
            <a:ext cx="19180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 atomic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write to WAL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FD7398-8A36-4DE5-828A-BFCEAA4BAE5A}"/>
              </a:ext>
            </a:extLst>
          </p:cNvPr>
          <p:cNvSpPr/>
          <p:nvPr/>
        </p:nvSpPr>
        <p:spPr>
          <a:xfrm rot="2457600">
            <a:off x="4562880" y="2254197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94EBE1-EF15-4C9B-A1B1-07373739D1B0}"/>
              </a:ext>
            </a:extLst>
          </p:cNvPr>
          <p:cNvSpPr txBox="1"/>
          <p:nvPr/>
        </p:nvSpPr>
        <p:spPr>
          <a:xfrm>
            <a:off x="5490000" y="1600200"/>
            <a:ext cx="2282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 broadcast change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quorum for commit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20C93-B4FF-4F0A-ADD4-103D9E52B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ZooKeeper : CP … </a:t>
            </a:r>
            <a:br>
              <a:rPr lang="en-US"/>
            </a:br>
            <a:r>
              <a:rPr lang="en-US"/>
              <a:t>for small, mostly read data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277956-E693-4E4B-9301-292D75085341}"/>
              </a:ext>
            </a:extLst>
          </p:cNvPr>
          <p:cNvSpPr txBox="1"/>
          <p:nvPr/>
        </p:nvSpPr>
        <p:spPr>
          <a:xfrm>
            <a:off x="1690919" y="2514600"/>
            <a:ext cx="510804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General Purpose Key-Value Database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in memory ( + file + WAL )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operations are serialized, and wait Quorum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Focus on consistency,  Not “Available” in 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8FB01-4870-4532-8320-2CF0E62B32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Alternatives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5C1602-F9CE-4CA0-8F42-E679AA72A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Initially inspired by Google </a:t>
            </a:r>
            <a:r>
              <a:rPr lang="en-US" b="1"/>
              <a:t>Chubby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Redis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3"/>
              </a:rPr>
              <a:t>https://etcd.io/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/>
              <a:t>(“A distributed, reliable key-value store for the most critical data of a distributed system”)</a:t>
            </a:r>
            <a:br>
              <a:rPr lang="en-US"/>
            </a:br>
            <a:r>
              <a:rPr lang="en-US"/>
              <a:t>… kernel of Kubernetes 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Gossip, Raft</a:t>
            </a:r>
            <a:r>
              <a:rPr lang="en-US"/>
              <a:t> Protocols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>
                <a:hlinkClick r:id="rId4"/>
              </a:rPr>
              <a:t>https://atomix.io/</a:t>
            </a:r>
            <a:r>
              <a:rPr lang="en-US"/>
              <a:t> </a:t>
            </a:r>
            <a:br>
              <a:rPr lang="en-US"/>
            </a:br>
            <a:r>
              <a:rPr lang="en-US" sz="2800"/>
              <a:t>(“java library for fault tolerant distributed system”)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Curator</a:t>
            </a:r>
            <a:r>
              <a:rPr lang="en-US"/>
              <a:t> (library wrapper for low-level Zookeeper api)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5C397-5F18-4EBA-A7DA-3453F0FEE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Zk 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75DD7-5CE8-44B4-9E94-8AFED7168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Extremely Robust &amp; Mature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store only critical data (small, mostly read)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Low-level API, wrap in Curator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Etcd better (Kubernetes choice)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… often: no need to use directly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D8AA9-787F-42B0-9616-33C4411C05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ACB99-E754-46DC-B2DC-E69C9921D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ZooKeeper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Hdfs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Yarn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Oozie</a:t>
            </a:r>
            <a:br>
              <a:rPr lang="en-US"/>
            </a:b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Next part 5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HiveMetaStore, Parquet, Spark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54D75-942B-4795-A197-77D3BF273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1076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HDFS</a:t>
            </a:r>
            <a:br>
              <a:rPr lang="en-US"/>
            </a:br>
            <a:br>
              <a:rPr lang="en-US"/>
            </a:br>
            <a:r>
              <a:rPr lang="en-US"/>
              <a:t>Hadoop Distributed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F263-2E3F-4912-AA3F-32F1E00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3200400"/>
            <a:ext cx="4646520" cy="13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025DC-492D-4109-B112-820704A1AA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HDFS name explained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5520828-BDBB-4BBC-958C-69D8AB581DF5}"/>
              </a:ext>
            </a:extLst>
          </p:cNvPr>
          <p:cNvSpPr txBox="1"/>
          <p:nvPr/>
        </p:nvSpPr>
        <p:spPr>
          <a:xfrm>
            <a:off x="914400" y="1803960"/>
            <a:ext cx="684504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FileSystem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for directories and Files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Like NTFS(windows), Ext4(linux), Ceph(distributed)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137F-E65D-4283-B99B-1079C49DEE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36560" y="1504800"/>
            <a:ext cx="1207439" cy="120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A425C-5C12-4B12-A91D-1F5A895C815A}"/>
              </a:ext>
            </a:extLst>
          </p:cNvPr>
          <p:cNvSpPr txBox="1"/>
          <p:nvPr/>
        </p:nvSpPr>
        <p:spPr>
          <a:xfrm>
            <a:off x="950400" y="2997000"/>
            <a:ext cx="611964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works on cluster of &gt;=100 nodes  &gt;= 1000 disks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 to store Peta bytes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AEEA3-7FFB-4AE3-982F-B12DEADB205A}"/>
              </a:ext>
            </a:extLst>
          </p:cNvPr>
          <p:cNvSpPr txBox="1"/>
          <p:nvPr/>
        </p:nvSpPr>
        <p:spPr>
          <a:xfrm>
            <a:off x="914400" y="4356000"/>
            <a:ext cx="4781520" cy="1027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For/by </a:t>
            </a:r>
            <a:r>
              <a:rPr lang="en-US" sz="2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is also used by Spark or others..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implemented by AWS,Azure..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92B12EC-9AFE-4CB2-B8DF-4A032006B994}"/>
              </a:ext>
            </a:extLst>
          </p:cNvPr>
          <p:cNvSpPr/>
          <p:nvPr/>
        </p:nvSpPr>
        <p:spPr>
          <a:xfrm>
            <a:off x="7651800" y="4343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83FA99BF-AFA2-4E49-A50C-3D0DBCBB8089}"/>
              </a:ext>
            </a:extLst>
          </p:cNvPr>
          <p:cNvSpPr/>
          <p:nvPr/>
        </p:nvSpPr>
        <p:spPr>
          <a:xfrm>
            <a:off x="7315200" y="50292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B2D889E-E1E8-45D6-939A-AB5077A7C8A2}"/>
              </a:ext>
            </a:extLst>
          </p:cNvPr>
          <p:cNvSpPr/>
          <p:nvPr/>
        </p:nvSpPr>
        <p:spPr>
          <a:xfrm flipV="1">
            <a:off x="8614800" y="48006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6ACC6-571E-4B87-80F3-D79D675E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2400" y="2942280"/>
            <a:ext cx="1600200" cy="117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BB0A7-126D-49BC-86A4-692BA3C8D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53800" y="121320"/>
            <a:ext cx="7772400" cy="1250280"/>
          </a:xfrm>
        </p:spPr>
        <p:txBody>
          <a:bodyPr vert="horz"/>
          <a:lstStyle/>
          <a:p>
            <a:pPr lvl="0"/>
            <a:r>
              <a:rPr lang="en-US"/>
              <a:t>Abstract API </a:t>
            </a:r>
            <a:br>
              <a:rPr lang="en-US"/>
            </a:br>
            <a:r>
              <a:rPr lang="en-US"/>
              <a:t>/ Concrete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0072C-A90E-494C-8CD6-6C733C66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4240" y="3287520"/>
            <a:ext cx="2257560" cy="10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B50098-41E7-4AC3-9AB0-893BD929E42A}"/>
              </a:ext>
            </a:extLst>
          </p:cNvPr>
          <p:cNvSpPr txBox="1"/>
          <p:nvPr/>
        </p:nvSpPr>
        <p:spPr>
          <a:xfrm>
            <a:off x="180000" y="2971800"/>
            <a:ext cx="2486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Comparison with Linux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C4D995-BFD7-4697-B03F-920D99A231D8}"/>
              </a:ext>
            </a:extLst>
          </p:cNvPr>
          <p:cNvSpPr txBox="1"/>
          <p:nvPr/>
        </p:nvSpPr>
        <p:spPr>
          <a:xfrm>
            <a:off x="4042799" y="3253319"/>
            <a:ext cx="54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C18C7CEC-0504-43C1-9185-16B06C8F15C0}"/>
              </a:ext>
            </a:extLst>
          </p:cNvPr>
          <p:cNvSpPr/>
          <p:nvPr/>
        </p:nvSpPr>
        <p:spPr>
          <a:xfrm flipH="1">
            <a:off x="3513600" y="3445920"/>
            <a:ext cx="44388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68E6E95-42ED-409E-9CCA-8C690B6A3A97}"/>
              </a:ext>
            </a:extLst>
          </p:cNvPr>
          <p:cNvSpPr/>
          <p:nvPr/>
        </p:nvSpPr>
        <p:spPr>
          <a:xfrm flipH="1" flipV="1">
            <a:off x="3537000" y="3958200"/>
            <a:ext cx="44820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91FAD-B28B-413F-8952-F5F97A1DBC06}"/>
              </a:ext>
            </a:extLst>
          </p:cNvPr>
          <p:cNvSpPr txBox="1"/>
          <p:nvPr/>
        </p:nvSpPr>
        <p:spPr>
          <a:xfrm>
            <a:off x="4042799" y="4006799"/>
            <a:ext cx="18539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CBD26-739B-44FC-99AB-95E5634B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2200" y="1726560"/>
            <a:ext cx="5834879" cy="11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DE197-F1A2-47DB-B9DB-6117019D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88199" y="1415519"/>
            <a:ext cx="2518200" cy="2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60890-33D6-4D3C-9DBF-A66B197F6C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812400" y="5029200"/>
            <a:ext cx="532620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E4265-393C-4F41-A8DD-434535EA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44800" y="4656600"/>
            <a:ext cx="2738880" cy="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E43DD-B0BD-4F53-8DE0-453E8D6205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CCC02-7DF9-4EB7-8128-897D2677C8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70280" y="360"/>
            <a:ext cx="2459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BE0104-75AC-4F7C-80F2-17C30F6A112A}"/>
              </a:ext>
            </a:extLst>
          </p:cNvPr>
          <p:cNvSpPr txBox="1"/>
          <p:nvPr/>
        </p:nvSpPr>
        <p:spPr>
          <a:xfrm>
            <a:off x="1087200" y="1828800"/>
            <a:ext cx="5770800" cy="28972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Standard operations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mkdir, list, rm, rename…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file: </a:t>
            </a: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Append ONLY FileSystem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 overwrite a single byte =&gt; overwrite all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1 exclusive writer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Seek possible only in Read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AFDD6-182A-45CF-82A1-59B6FAA581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Api UML Classes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C9A6AF9-EE25-4489-B7BD-A40828D774FE}"/>
              </a:ext>
            </a:extLst>
          </p:cNvPr>
          <p:cNvSpPr/>
          <p:nvPr/>
        </p:nvSpPr>
        <p:spPr>
          <a:xfrm>
            <a:off x="1805400" y="2154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539B800-33A3-4DE7-82CA-27E932A65250}"/>
              </a:ext>
            </a:extLst>
          </p:cNvPr>
          <p:cNvSpPr/>
          <p:nvPr/>
        </p:nvSpPr>
        <p:spPr>
          <a:xfrm>
            <a:off x="1492199" y="3513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class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B4BAABB-BC28-4899-A029-1AE6FEF272CB}"/>
              </a:ext>
            </a:extLst>
          </p:cNvPr>
          <p:cNvSpPr/>
          <p:nvPr/>
        </p:nvSpPr>
        <p:spPr>
          <a:xfrm flipV="1">
            <a:off x="2743199" y="2611800"/>
            <a:ext cx="0" cy="901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82A7BD7-438D-4921-B06C-0A6BBB41F0AE}"/>
              </a:ext>
            </a:extLst>
          </p:cNvPr>
          <p:cNvSpPr/>
          <p:nvPr/>
        </p:nvSpPr>
        <p:spPr>
          <a:xfrm>
            <a:off x="4307400" y="1312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Path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97659A72-BD02-4DED-A241-44732FBFD899}"/>
              </a:ext>
            </a:extLst>
          </p:cNvPr>
          <p:cNvSpPr/>
          <p:nvPr/>
        </p:nvSpPr>
        <p:spPr>
          <a:xfrm>
            <a:off x="5486399" y="35262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INode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36CC62C5-AE94-4096-9C0B-A1E076D74923}"/>
              </a:ext>
            </a:extLst>
          </p:cNvPr>
          <p:cNvSpPr/>
          <p:nvPr/>
        </p:nvSpPr>
        <p:spPr>
          <a:xfrm flipV="1">
            <a:off x="5956199" y="3996000"/>
            <a:ext cx="0" cy="252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DB16BA0-0E91-4B91-A9D5-99E5BDB35EA6}"/>
              </a:ext>
            </a:extLst>
          </p:cNvPr>
          <p:cNvSpPr/>
          <p:nvPr/>
        </p:nvSpPr>
        <p:spPr>
          <a:xfrm>
            <a:off x="5257800" y="26118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FileStatus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27281B4-D17F-418F-8EC4-0B97952BACE4}"/>
              </a:ext>
            </a:extLst>
          </p:cNvPr>
          <p:cNvSpPr/>
          <p:nvPr/>
        </p:nvSpPr>
        <p:spPr>
          <a:xfrm>
            <a:off x="4176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Dir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FD03086-6EAF-4149-BB9D-9A8929CC9B31}"/>
              </a:ext>
            </a:extLst>
          </p:cNvPr>
          <p:cNvSpPr/>
          <p:nvPr/>
        </p:nvSpPr>
        <p:spPr>
          <a:xfrm>
            <a:off x="51390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2A04416-C2C9-4609-A9F0-8C719D43368B}"/>
              </a:ext>
            </a:extLst>
          </p:cNvPr>
          <p:cNvSpPr/>
          <p:nvPr/>
        </p:nvSpPr>
        <p:spPr>
          <a:xfrm>
            <a:off x="6053400" y="4440600"/>
            <a:ext cx="6857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SymLink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CA1413-B8D9-4C55-8F85-85BBE250C21E}"/>
              </a:ext>
            </a:extLst>
          </p:cNvPr>
          <p:cNvSpPr/>
          <p:nvPr/>
        </p:nvSpPr>
        <p:spPr>
          <a:xfrm>
            <a:off x="6967800" y="4440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Checkpoint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D28D59E3-C553-4622-8A16-3532F1BB0FF7}"/>
              </a:ext>
            </a:extLst>
          </p:cNvPr>
          <p:cNvSpPr/>
          <p:nvPr/>
        </p:nvSpPr>
        <p:spPr>
          <a:xfrm>
            <a:off x="4453200" y="4248000"/>
            <a:ext cx="2962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164343B3-4D69-4898-AA54-BFFA1031AC9F}"/>
              </a:ext>
            </a:extLst>
          </p:cNvPr>
          <p:cNvSpPr/>
          <p:nvPr/>
        </p:nvSpPr>
        <p:spPr>
          <a:xfrm flipV="1">
            <a:off x="4453200" y="424872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CA3729A4-F620-47BF-8DB3-BF8C675F78F8}"/>
              </a:ext>
            </a:extLst>
          </p:cNvPr>
          <p:cNvSpPr/>
          <p:nvPr/>
        </p:nvSpPr>
        <p:spPr>
          <a:xfrm flipV="1">
            <a:off x="5461200" y="42490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31A3DA3F-E84C-4F1F-A5D8-0DD28E2A67C8}"/>
              </a:ext>
            </a:extLst>
          </p:cNvPr>
          <p:cNvSpPr/>
          <p:nvPr/>
        </p:nvSpPr>
        <p:spPr>
          <a:xfrm flipV="1">
            <a:off x="6397200" y="42494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32383305-D4E9-4371-83EE-18CEF24C0E7D}"/>
              </a:ext>
            </a:extLst>
          </p:cNvPr>
          <p:cNvSpPr/>
          <p:nvPr/>
        </p:nvSpPr>
        <p:spPr>
          <a:xfrm flipV="1">
            <a:off x="7405200" y="42498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4D713F7-D1F9-4D98-870C-BE0E0CAE3066}"/>
              </a:ext>
            </a:extLst>
          </p:cNvPr>
          <p:cNvSpPr/>
          <p:nvPr/>
        </p:nvSpPr>
        <p:spPr>
          <a:xfrm rot="6994200">
            <a:off x="5807946" y="4729891"/>
            <a:ext cx="968759" cy="514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2" h="1431" fill="none">
                <a:moveTo>
                  <a:pt x="0" y="0"/>
                </a:moveTo>
                <a:lnTo>
                  <a:pt x="420" y="579"/>
                </a:lnTo>
                <a:lnTo>
                  <a:pt x="2124" y="1431"/>
                </a:lnTo>
                <a:lnTo>
                  <a:pt x="2692" y="295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969DB36-E76A-408E-9C6D-4A6BCA818E86}"/>
              </a:ext>
            </a:extLst>
          </p:cNvPr>
          <p:cNvSpPr/>
          <p:nvPr/>
        </p:nvSpPr>
        <p:spPr>
          <a:xfrm rot="6994200">
            <a:off x="3891783" y="4301326"/>
            <a:ext cx="742680" cy="967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4" h="2688" fill="none">
                <a:moveTo>
                  <a:pt x="0" y="0"/>
                </a:moveTo>
                <a:lnTo>
                  <a:pt x="435" y="715"/>
                </a:lnTo>
                <a:lnTo>
                  <a:pt x="2064" y="1552"/>
                </a:lnTo>
                <a:lnTo>
                  <a:pt x="1496" y="2688"/>
                </a:lnTo>
              </a:path>
            </a:pathLst>
          </a:cu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3DAE25-1AFD-455C-AA9D-3B1E8F46BAE2}"/>
              </a:ext>
            </a:extLst>
          </p:cNvPr>
          <p:cNvSpPr txBox="1"/>
          <p:nvPr/>
        </p:nvSpPr>
        <p:spPr>
          <a:xfrm>
            <a:off x="5257800" y="3490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60BFF79-63B6-43B3-B819-D0781BD98401}"/>
              </a:ext>
            </a:extLst>
          </p:cNvPr>
          <p:cNvSpPr txBox="1"/>
          <p:nvPr/>
        </p:nvSpPr>
        <p:spPr>
          <a:xfrm>
            <a:off x="6373799" y="34542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6614F4C-E9E2-4A0F-8328-E1345247C5DC}"/>
              </a:ext>
            </a:extLst>
          </p:cNvPr>
          <p:cNvSpPr/>
          <p:nvPr/>
        </p:nvSpPr>
        <p:spPr>
          <a:xfrm>
            <a:off x="5943600" y="3297600"/>
            <a:ext cx="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AE7EEAF-D106-4F07-BE1B-DB7E64234497}"/>
              </a:ext>
            </a:extLst>
          </p:cNvPr>
          <p:cNvSpPr/>
          <p:nvPr/>
        </p:nvSpPr>
        <p:spPr>
          <a:xfrm>
            <a:off x="5752800" y="14950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FSDataOutputStream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339ACE2-74DA-4089-A6DB-A66903E129B7}"/>
              </a:ext>
            </a:extLst>
          </p:cNvPr>
          <p:cNvSpPr/>
          <p:nvPr/>
        </p:nvSpPr>
        <p:spPr>
          <a:xfrm>
            <a:off x="5752800" y="2036879"/>
            <a:ext cx="24768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FSDataInputStream</a:t>
            </a: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136E89A2-66DF-4D2C-8C3A-7A3BD17856C2}"/>
              </a:ext>
            </a:extLst>
          </p:cNvPr>
          <p:cNvSpPr/>
          <p:nvPr/>
        </p:nvSpPr>
        <p:spPr>
          <a:xfrm>
            <a:off x="3657600" y="2575800"/>
            <a:ext cx="1600200" cy="22860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72D5DF22-49AC-4A6F-A7B7-88A0F37DDFE2}"/>
              </a:ext>
            </a:extLst>
          </p:cNvPr>
          <p:cNvSpPr/>
          <p:nvPr/>
        </p:nvSpPr>
        <p:spPr>
          <a:xfrm flipV="1">
            <a:off x="3693959" y="2154600"/>
            <a:ext cx="2057041" cy="31248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17EAEB1E-B448-40CC-BC1E-2B698DDDCF24}"/>
              </a:ext>
            </a:extLst>
          </p:cNvPr>
          <p:cNvSpPr/>
          <p:nvPr/>
        </p:nvSpPr>
        <p:spPr>
          <a:xfrm flipV="1">
            <a:off x="3678840" y="1635839"/>
            <a:ext cx="2056680" cy="675361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A0BC-3A82-4E83-ACF0-67F732231D69}"/>
              </a:ext>
            </a:extLst>
          </p:cNvPr>
          <p:cNvSpPr txBox="1"/>
          <p:nvPr/>
        </p:nvSpPr>
        <p:spPr>
          <a:xfrm>
            <a:off x="8229600" y="1549439"/>
            <a:ext cx="1599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(Append only)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ABB317D-37B2-417E-B4EF-DE5AC04CCBA4}"/>
              </a:ext>
            </a:extLst>
          </p:cNvPr>
          <p:cNvSpPr txBox="1"/>
          <p:nvPr/>
        </p:nvSpPr>
        <p:spPr>
          <a:xfrm>
            <a:off x="8229600" y="2154600"/>
            <a:ext cx="1245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(can seek)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98E202-14D2-4280-9196-679C9156B68C}"/>
              </a:ext>
            </a:extLst>
          </p:cNvPr>
          <p:cNvSpPr txBox="1"/>
          <p:nvPr/>
        </p:nvSpPr>
        <p:spPr>
          <a:xfrm>
            <a:off x="6983640" y="3637080"/>
            <a:ext cx="1942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(server-side only)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E051B8A-07F6-4CA2-8DBF-7F1B1AEAC7B5}"/>
              </a:ext>
            </a:extLst>
          </p:cNvPr>
          <p:cNvSpPr/>
          <p:nvPr/>
        </p:nvSpPr>
        <p:spPr>
          <a:xfrm>
            <a:off x="5365800" y="51138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Block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BEED2A4B-3320-4EAB-A138-AC8A697A476E}"/>
              </a:ext>
            </a:extLst>
          </p:cNvPr>
          <p:cNvSpPr/>
          <p:nvPr/>
        </p:nvSpPr>
        <p:spPr>
          <a:xfrm>
            <a:off x="5486399" y="4897800"/>
            <a:ext cx="228601" cy="216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2D80DC-49C5-4ABF-A4D7-EF7374668738}"/>
              </a:ext>
            </a:extLst>
          </p:cNvPr>
          <p:cNvSpPr txBox="1"/>
          <p:nvPr/>
        </p:nvSpPr>
        <p:spPr>
          <a:xfrm>
            <a:off x="5618160" y="489420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79A8A93D-2E3D-4C65-A988-847C00A70765}"/>
              </a:ext>
            </a:extLst>
          </p:cNvPr>
          <p:cNvSpPr/>
          <p:nvPr/>
        </p:nvSpPr>
        <p:spPr>
          <a:xfrm>
            <a:off x="457200" y="3200400"/>
            <a:ext cx="9372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Connecteur droit 35">
            <a:extLst>
              <a:ext uri="{FF2B5EF4-FFF2-40B4-BE49-F238E27FC236}">
                <a16:creationId xmlns:a16="http://schemas.microsoft.com/office/drawing/2014/main" id="{1155683F-E369-44F4-8B3F-3CA846556CE9}"/>
              </a:ext>
            </a:extLst>
          </p:cNvPr>
          <p:cNvSpPr/>
          <p:nvPr/>
        </p:nvSpPr>
        <p:spPr>
          <a:xfrm>
            <a:off x="457559" y="3236400"/>
            <a:ext cx="93726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92027-C2BB-420A-A462-F60ABC0F4C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Not only HDFS ...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FBD95EEC-60AD-483A-81B2-CB48C2480C9E}"/>
              </a:ext>
            </a:extLst>
          </p:cNvPr>
          <p:cNvSpPr/>
          <p:nvPr/>
        </p:nvSpPr>
        <p:spPr>
          <a:xfrm>
            <a:off x="3886200" y="20574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Abstract class FileSystem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A5360E1-DAB2-42E3-8A81-57FD50DB1397}"/>
              </a:ext>
            </a:extLst>
          </p:cNvPr>
          <p:cNvSpPr/>
          <p:nvPr/>
        </p:nvSpPr>
        <p:spPr>
          <a:xfrm>
            <a:off x="1492199" y="3526919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DistributedFileSystem</a:t>
            </a: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BFB33D05-3820-491E-89EC-EE3F0F03283C}"/>
              </a:ext>
            </a:extLst>
          </p:cNvPr>
          <p:cNvSpPr/>
          <p:nvPr/>
        </p:nvSpPr>
        <p:spPr>
          <a:xfrm flipV="1">
            <a:off x="4800600" y="2514600"/>
            <a:ext cx="0" cy="842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30881C97-BBB1-498B-B4B4-E885C615E231}"/>
              </a:ext>
            </a:extLst>
          </p:cNvPr>
          <p:cNvSpPr/>
          <p:nvPr/>
        </p:nvSpPr>
        <p:spPr>
          <a:xfrm>
            <a:off x="2743199" y="3357000"/>
            <a:ext cx="640080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1E3626B-FB3E-41C8-9BAC-0C083810FA7C}"/>
              </a:ext>
            </a:extLst>
          </p:cNvPr>
          <p:cNvSpPr/>
          <p:nvPr/>
        </p:nvSpPr>
        <p:spPr>
          <a:xfrm flipV="1">
            <a:off x="3200400" y="3984120"/>
            <a:ext cx="0" cy="359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723DD27-BE27-47FB-A99B-16380BD210B7}"/>
              </a:ext>
            </a:extLst>
          </p:cNvPr>
          <p:cNvSpPr/>
          <p:nvPr/>
        </p:nvSpPr>
        <p:spPr>
          <a:xfrm flipV="1">
            <a:off x="5362200" y="335628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B8B49A3D-E08C-4C0A-8578-75EE9A9044D0}"/>
              </a:ext>
            </a:extLst>
          </p:cNvPr>
          <p:cNvSpPr/>
          <p:nvPr/>
        </p:nvSpPr>
        <p:spPr>
          <a:xfrm>
            <a:off x="2971800" y="4343400"/>
            <a:ext cx="2971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ViewDistributedFileSystem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E5F04-FB30-48E4-B081-C465D943467B}"/>
              </a:ext>
            </a:extLst>
          </p:cNvPr>
          <p:cNvSpPr txBox="1"/>
          <p:nvPr/>
        </p:nvSpPr>
        <p:spPr>
          <a:xfrm>
            <a:off x="2693520" y="4911480"/>
            <a:ext cx="3935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Federating cluster, with “mount” point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164C50-AA34-425E-A01B-E185C228045F}"/>
              </a:ext>
            </a:extLst>
          </p:cNvPr>
          <p:cNvSpPr txBox="1"/>
          <p:nvPr/>
        </p:nvSpPr>
        <p:spPr>
          <a:xfrm>
            <a:off x="228600" y="3886200"/>
            <a:ext cx="2620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Legacy HDFS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With weakness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+ DataNode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+ DelegationToken + 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DC588F3-066F-4ECD-99C4-41C14A28949B}"/>
              </a:ext>
            </a:extLst>
          </p:cNvPr>
          <p:cNvSpPr/>
          <p:nvPr/>
        </p:nvSpPr>
        <p:spPr>
          <a:xfrm>
            <a:off x="4370400" y="35370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LocalFileSystem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C4BD52-34AF-4DD5-92E6-B7ACAC3A6FC9}"/>
              </a:ext>
            </a:extLst>
          </p:cNvPr>
          <p:cNvSpPr/>
          <p:nvPr/>
        </p:nvSpPr>
        <p:spPr>
          <a:xfrm flipV="1">
            <a:off x="7558199" y="335700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AC543DE-AA0A-4B06-9CC6-D651A74CD655}"/>
              </a:ext>
            </a:extLst>
          </p:cNvPr>
          <p:cNvSpPr/>
          <p:nvPr/>
        </p:nvSpPr>
        <p:spPr>
          <a:xfrm>
            <a:off x="6566399" y="353772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S3FileSystem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B5FC3D3-264F-465A-8AE8-9FC75078D366}"/>
              </a:ext>
            </a:extLst>
          </p:cNvPr>
          <p:cNvSpPr/>
          <p:nvPr/>
        </p:nvSpPr>
        <p:spPr>
          <a:xfrm flipV="1">
            <a:off x="7738199" y="3357000"/>
            <a:ext cx="0" cy="7689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6C61B8D-8382-40D1-92EF-5D75D5CF5CF4}"/>
              </a:ext>
            </a:extLst>
          </p:cNvPr>
          <p:cNvSpPr/>
          <p:nvPr/>
        </p:nvSpPr>
        <p:spPr>
          <a:xfrm>
            <a:off x="6566399" y="4114800"/>
            <a:ext cx="203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AbfssFileSystem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6A8F3B97-3FF9-43EB-9F5B-8C8D5A97E9F2}"/>
              </a:ext>
            </a:extLst>
          </p:cNvPr>
          <p:cNvSpPr/>
          <p:nvPr/>
        </p:nvSpPr>
        <p:spPr>
          <a:xfrm flipV="1">
            <a:off x="2734200" y="3356640"/>
            <a:ext cx="0" cy="191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CBAFDD25-0A5A-4D3C-84BD-5BD5E029B30B}"/>
              </a:ext>
            </a:extLst>
          </p:cNvPr>
          <p:cNvSpPr/>
          <p:nvPr/>
        </p:nvSpPr>
        <p:spPr>
          <a:xfrm>
            <a:off x="6885000" y="25146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YourCustomFileSystem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E95BCF-A220-447A-ACBA-2B9F424F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52560" y="3722040"/>
            <a:ext cx="62064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20ECE44B-C46D-439F-BC77-90C73F0CE5A9}"/>
              </a:ext>
            </a:extLst>
          </p:cNvPr>
          <p:cNvSpPr/>
          <p:nvPr/>
        </p:nvSpPr>
        <p:spPr>
          <a:xfrm>
            <a:off x="8596800" y="37296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CC2F35-C73A-471B-925F-C9B1328D6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95399" y="4239360"/>
            <a:ext cx="962999" cy="5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A5A3588-3BE9-4148-BDF6-1C43B2DC9F1E}"/>
              </a:ext>
            </a:extLst>
          </p:cNvPr>
          <p:cNvSpPr/>
          <p:nvPr/>
        </p:nvSpPr>
        <p:spPr>
          <a:xfrm>
            <a:off x="8596800" y="4343400"/>
            <a:ext cx="547200" cy="156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1307A76-260E-4BEA-AEBB-D95714475A0D}"/>
              </a:ext>
            </a:extLst>
          </p:cNvPr>
          <p:cNvSpPr/>
          <p:nvPr/>
        </p:nvSpPr>
        <p:spPr>
          <a:xfrm>
            <a:off x="6885000" y="1828800"/>
            <a:ext cx="2716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InstrumentedFileSystem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A7938-011A-46AA-87D0-B4E20501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$ hdfs dfs &lt;cmd&gt; &lt;args..&gt;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3590DF-9AE6-45A4-8A5F-B1D979B78AE7}"/>
              </a:ext>
            </a:extLst>
          </p:cNvPr>
          <p:cNvSpPr txBox="1"/>
          <p:nvPr/>
        </p:nvSpPr>
        <p:spPr>
          <a:xfrm>
            <a:off x="1828800" y="1600200"/>
            <a:ext cx="5874480" cy="38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-ls “/a/b”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-mkdir “/a/b/c”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-put localFile “/a/b/c/remoteFile”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-get “/a/b/c/remoteFile” localFile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-cp -r “/a/b” “/a/bCopy”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hdfs dfs -rm -r “/a/b” “/a/bCopy”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77194-8ED8-49BE-8689-72EB4530D6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Implementation Limits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215081-789F-44AB-8FC7-2091B7B880EE}"/>
              </a:ext>
            </a:extLst>
          </p:cNvPr>
          <p:cNvSpPr txBox="1"/>
          <p:nvPr/>
        </p:nvSpPr>
        <p:spPr>
          <a:xfrm>
            <a:off x="248040" y="2057400"/>
            <a:ext cx="9583920" cy="1822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store Peta bytes, with files &gt; Giga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BUT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 does not like “Small” Files ( “Too many” Files )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i.e. &gt; 200 Millions… with NameNode jvm &gt; -Xmx200G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C3548C-5527-40DD-ACFF-D9709E499337}"/>
              </a:ext>
            </a:extLst>
          </p:cNvPr>
          <p:cNvSpPr txBox="1"/>
          <p:nvPr/>
        </p:nvSpPr>
        <p:spPr>
          <a:xfrm>
            <a:off x="1968840" y="4569840"/>
            <a:ext cx="6142319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is THE bottleneck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of HDFS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67915-AE5B-4EC0-AFA6-6FA6B021F6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NameNode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CFD066-D1C1-4EF7-B8E9-2C4FE4678454}"/>
              </a:ext>
            </a:extLst>
          </p:cNvPr>
          <p:cNvSpPr txBox="1"/>
          <p:nvPr/>
        </p:nvSpPr>
        <p:spPr>
          <a:xfrm>
            <a:off x="914400" y="2057400"/>
            <a:ext cx="8686800" cy="2743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metadata (“name”) operations starts with the NameNode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maintains all metadata files in jvm memory !!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File ~ 4ko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Huge RAM + Disk needed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JVM needs GC Tuning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The NameNode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critical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(gc / corrupted file / crashing =&gt; system OFF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NameNode manages kerberos delegation token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2CD4-0129-41A7-8223-D3F31A394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HDFS = 2 NameNodes </a:t>
            </a:r>
            <a:br>
              <a:rPr lang="en-US"/>
            </a:br>
            <a:r>
              <a:rPr lang="en-US"/>
              <a:t>+ N x DataNodes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415AAB-47BB-41DA-8E92-7502E7B5F5F0}"/>
              </a:ext>
            </a:extLst>
          </p:cNvPr>
          <p:cNvGrpSpPr/>
          <p:nvPr/>
        </p:nvGrpSpPr>
        <p:grpSpPr>
          <a:xfrm>
            <a:off x="277200" y="2463480"/>
            <a:ext cx="972360" cy="925919"/>
            <a:chOff x="277200" y="2463480"/>
            <a:chExt cx="972360" cy="925919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352F99A5-6BFE-48C0-A848-4CDB23495E44}"/>
                </a:ext>
              </a:extLst>
            </p:cNvPr>
            <p:cNvSpPr/>
            <p:nvPr/>
          </p:nvSpPr>
          <p:spPr>
            <a:xfrm>
              <a:off x="277200" y="2463480"/>
              <a:ext cx="972360" cy="92591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val 1930"/>
                <a:gd name="f5" fmla="val 7160"/>
                <a:gd name="f6" fmla="val 1530"/>
                <a:gd name="f7" fmla="val 4490"/>
                <a:gd name="f8" fmla="val 3400"/>
                <a:gd name="f9" fmla="val 1970"/>
                <a:gd name="f10" fmla="val 5270"/>
                <a:gd name="f11" fmla="val 5860"/>
                <a:gd name="f12" fmla="val 1950"/>
                <a:gd name="f13" fmla="val 6470"/>
                <a:gd name="f14" fmla="val 2210"/>
                <a:gd name="f15" fmla="val 6970"/>
                <a:gd name="f16" fmla="val 2600"/>
                <a:gd name="f17" fmla="val 7450"/>
                <a:gd name="f18" fmla="val 1390"/>
                <a:gd name="f19" fmla="val 8340"/>
                <a:gd name="f20" fmla="val 650"/>
                <a:gd name="f21" fmla="val 9340"/>
                <a:gd name="f22" fmla="val 10004"/>
                <a:gd name="f23" fmla="val 690"/>
                <a:gd name="f24" fmla="val 10710"/>
                <a:gd name="f25" fmla="val 1050"/>
                <a:gd name="f26" fmla="val 11210"/>
                <a:gd name="f27" fmla="val 1700"/>
                <a:gd name="f28" fmla="val 11570"/>
                <a:gd name="f29" fmla="val 630"/>
                <a:gd name="f30" fmla="val 12330"/>
                <a:gd name="f31" fmla="val 13150"/>
                <a:gd name="f32" fmla="val 13840"/>
                <a:gd name="f33" fmla="val 14470"/>
                <a:gd name="f34" fmla="val 460"/>
                <a:gd name="f35" fmla="val 14870"/>
                <a:gd name="f36" fmla="val 1160"/>
                <a:gd name="f37" fmla="val 15330"/>
                <a:gd name="f38" fmla="val 440"/>
                <a:gd name="f39" fmla="val 16020"/>
                <a:gd name="f40" fmla="val 16740"/>
                <a:gd name="f41" fmla="val 17910"/>
                <a:gd name="f42" fmla="val 18900"/>
                <a:gd name="f43" fmla="val 1130"/>
                <a:gd name="f44" fmla="val 19110"/>
                <a:gd name="f45" fmla="val 2710"/>
                <a:gd name="f46" fmla="val 20240"/>
                <a:gd name="f47" fmla="val 3150"/>
                <a:gd name="f48" fmla="val 21060"/>
                <a:gd name="f49" fmla="val 4580"/>
                <a:gd name="f50" fmla="val 6220"/>
                <a:gd name="f51" fmla="val 6720"/>
                <a:gd name="f52" fmla="val 21000"/>
                <a:gd name="f53" fmla="val 7200"/>
                <a:gd name="f54" fmla="val 20830"/>
                <a:gd name="f55" fmla="val 7660"/>
                <a:gd name="f56" fmla="val 21310"/>
                <a:gd name="f57" fmla="val 8460"/>
                <a:gd name="f58" fmla="val 9450"/>
                <a:gd name="f59" fmla="val 10460"/>
                <a:gd name="f60" fmla="val 12750"/>
                <a:gd name="f61" fmla="val 20310"/>
                <a:gd name="f62" fmla="val 14680"/>
                <a:gd name="f63" fmla="val 18650"/>
                <a:gd name="f64" fmla="val 15010"/>
                <a:gd name="f65" fmla="val 17200"/>
                <a:gd name="f66" fmla="val 17370"/>
                <a:gd name="f67" fmla="val 18920"/>
                <a:gd name="f68" fmla="val 15770"/>
                <a:gd name="f69" fmla="val 15220"/>
                <a:gd name="f70" fmla="val 14700"/>
                <a:gd name="f71" fmla="val 18710"/>
                <a:gd name="f72" fmla="val 14240"/>
                <a:gd name="f73" fmla="val 18310"/>
                <a:gd name="f74" fmla="val 13820"/>
                <a:gd name="f75" fmla="val 12490"/>
                <a:gd name="f76" fmla="val 11000"/>
                <a:gd name="f77" fmla="val 9890"/>
                <a:gd name="f78" fmla="val 8840"/>
                <a:gd name="f79" fmla="val 20790"/>
                <a:gd name="f80" fmla="val 8210"/>
                <a:gd name="f81" fmla="val 19510"/>
                <a:gd name="f82" fmla="val 7620"/>
                <a:gd name="f83" fmla="val 20000"/>
                <a:gd name="f84" fmla="val 7930"/>
                <a:gd name="f85" fmla="val 20290"/>
                <a:gd name="f86" fmla="val 6240"/>
                <a:gd name="f87" fmla="val 4850"/>
                <a:gd name="f88" fmla="val 3570"/>
                <a:gd name="f89" fmla="val 19280"/>
                <a:gd name="f90" fmla="val 2900"/>
                <a:gd name="f91" fmla="val 17640"/>
                <a:gd name="f92" fmla="val 1300"/>
                <a:gd name="f93" fmla="val 17600"/>
                <a:gd name="f94" fmla="val 480"/>
                <a:gd name="f95" fmla="val 16300"/>
                <a:gd name="f96" fmla="val 14660"/>
                <a:gd name="f97" fmla="val 13900"/>
                <a:gd name="f98" fmla="val 13210"/>
                <a:gd name="f99" fmla="val 1070"/>
                <a:gd name="f100" fmla="val 12640"/>
                <a:gd name="f101" fmla="val 380"/>
                <a:gd name="f102" fmla="val 12160"/>
                <a:gd name="f103" fmla="val 10120"/>
                <a:gd name="f104" fmla="val 8590"/>
                <a:gd name="f105" fmla="val 840"/>
                <a:gd name="f106" fmla="val 7330"/>
                <a:gd name="f107" fmla="val 7410"/>
                <a:gd name="f108" fmla="val 2040"/>
                <a:gd name="f109" fmla="val 7690"/>
                <a:gd name="f110" fmla="val 2090"/>
                <a:gd name="f111" fmla="val 7920"/>
                <a:gd name="f112" fmla="val 2790"/>
                <a:gd name="f113" fmla="val 7480"/>
                <a:gd name="f114" fmla="val 3050"/>
                <a:gd name="f115" fmla="val 7670"/>
                <a:gd name="f116" fmla="val 3310"/>
                <a:gd name="f117" fmla="val 11130"/>
                <a:gd name="f118" fmla="val 1910"/>
                <a:gd name="f119" fmla="val 11080"/>
                <a:gd name="f120" fmla="val 2160"/>
                <a:gd name="f121" fmla="val 11030"/>
                <a:gd name="f122" fmla="val 2400"/>
                <a:gd name="f123" fmla="val 14720"/>
                <a:gd name="f124" fmla="val 1400"/>
                <a:gd name="f125" fmla="val 14640"/>
                <a:gd name="f126" fmla="val 1720"/>
                <a:gd name="f127" fmla="val 14540"/>
                <a:gd name="f128" fmla="val 2010"/>
                <a:gd name="f129" fmla="val 19130"/>
                <a:gd name="f130" fmla="val 2890"/>
                <a:gd name="f131" fmla="val 19230"/>
                <a:gd name="f132" fmla="val 3290"/>
                <a:gd name="f133" fmla="val 19190"/>
                <a:gd name="f134" fmla="val 3380"/>
                <a:gd name="f135" fmla="val 20660"/>
                <a:gd name="f136" fmla="val 8170"/>
                <a:gd name="f137" fmla="val 20430"/>
                <a:gd name="f138" fmla="val 8620"/>
                <a:gd name="f139" fmla="val 20110"/>
                <a:gd name="f140" fmla="val 8990"/>
                <a:gd name="f141" fmla="val 18660"/>
                <a:gd name="f142" fmla="val 18740"/>
                <a:gd name="f143" fmla="val 14200"/>
                <a:gd name="f144" fmla="val 18280"/>
                <a:gd name="f145" fmla="val 12200"/>
                <a:gd name="f146" fmla="val 17000"/>
                <a:gd name="f147" fmla="val 11450"/>
                <a:gd name="f148" fmla="val 14320"/>
                <a:gd name="f149" fmla="val 17980"/>
                <a:gd name="f150" fmla="val 14350"/>
                <a:gd name="f151" fmla="val 17680"/>
                <a:gd name="f152" fmla="val 14370"/>
                <a:gd name="f153" fmla="val 17360"/>
                <a:gd name="f154" fmla="val 8220"/>
                <a:gd name="f155" fmla="val 8060"/>
                <a:gd name="f156" fmla="val 19250"/>
                <a:gd name="f157" fmla="val 7960"/>
                <a:gd name="f158" fmla="val 18950"/>
                <a:gd name="f159" fmla="val 7860"/>
                <a:gd name="f160" fmla="val 18640"/>
                <a:gd name="f161" fmla="val 3090"/>
                <a:gd name="f162" fmla="val 3280"/>
                <a:gd name="f163" fmla="val 17540"/>
                <a:gd name="f164" fmla="val 3460"/>
                <a:gd name="f165" fmla="val 17450"/>
                <a:gd name="f166" fmla="val 12900"/>
                <a:gd name="f167" fmla="val 1780"/>
                <a:gd name="f168" fmla="val 13130"/>
                <a:gd name="f169" fmla="val 2330"/>
                <a:gd name="f170" fmla="val 13040"/>
                <a:gd name="f171" fmla="*/ f0 1 21600"/>
                <a:gd name="f172" fmla="*/ f1 1 21600"/>
                <a:gd name="f173" fmla="*/ 3000 f171 1"/>
                <a:gd name="f174" fmla="*/ 17110 f171 1"/>
                <a:gd name="f175" fmla="*/ 17330 f172 1"/>
                <a:gd name="f176" fmla="*/ 3320 f1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3" t="f176" r="f174" b="f175"/>
              <a:pathLst>
                <a:path w="21600" h="21600">
                  <a:moveTo>
                    <a:pt x="f4" y="f5"/>
                  </a:moveTo>
                  <a:cubicBezTo>
                    <a:pt x="f6" y="f7"/>
                    <a:pt x="f8" y="f9"/>
                    <a:pt x="f10" y="f9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0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2"/>
                    <a:pt x="f31" y="f2"/>
                  </a:cubicBezTo>
                  <a:cubicBezTo>
                    <a:pt x="f32" y="f2"/>
                    <a:pt x="f33" y="f34"/>
                    <a:pt x="f35" y="f36"/>
                  </a:cubicBezTo>
                  <a:cubicBezTo>
                    <a:pt x="f37" y="f38"/>
                    <a:pt x="f39" y="f2"/>
                    <a:pt x="f40" y="f2"/>
                  </a:cubicBezTo>
                  <a:cubicBezTo>
                    <a:pt x="f41" y="f2"/>
                    <a:pt x="f42" y="f43"/>
                    <a:pt x="f44" y="f45"/>
                  </a:cubicBezTo>
                  <a:cubicBezTo>
                    <a:pt x="f46" y="f47"/>
                    <a:pt x="f48" y="f49"/>
                    <a:pt x="f48" y="f50"/>
                  </a:cubicBezTo>
                  <a:cubicBezTo>
                    <a:pt x="f48" y="f51"/>
                    <a:pt x="f52" y="f53"/>
                    <a:pt x="f54" y="f55"/>
                  </a:cubicBezTo>
                  <a:cubicBezTo>
                    <a:pt x="f56" y="f57"/>
                    <a:pt x="f3" y="f58"/>
                    <a:pt x="f3" y="f59"/>
                  </a:cubicBezTo>
                  <a:cubicBezTo>
                    <a:pt x="f3" y="f60"/>
                    <a:pt x="f61" y="f62"/>
                    <a:pt x="f63" y="f64"/>
                  </a:cubicBezTo>
                  <a:cubicBezTo>
                    <a:pt x="f63" y="f65"/>
                    <a:pt x="f66" y="f67"/>
                    <a:pt x="f68" y="f67"/>
                  </a:cubicBezTo>
                  <a:cubicBezTo>
                    <a:pt x="f69" y="f67"/>
                    <a:pt x="f70" y="f71"/>
                    <a:pt x="f72" y="f73"/>
                  </a:cubicBezTo>
                  <a:cubicBezTo>
                    <a:pt x="f74" y="f46"/>
                    <a:pt x="f75" y="f3"/>
                    <a:pt x="f76" y="f3"/>
                  </a:cubicBezTo>
                  <a:cubicBezTo>
                    <a:pt x="f77" y="f3"/>
                    <a:pt x="f78" y="f79"/>
                    <a:pt x="f80" y="f81"/>
                  </a:cubicBezTo>
                  <a:cubicBezTo>
                    <a:pt x="f82" y="f83"/>
                    <a:pt x="f84" y="f85"/>
                    <a:pt x="f86" y="f85"/>
                  </a:cubicBezTo>
                  <a:cubicBezTo>
                    <a:pt x="f87" y="f85"/>
                    <a:pt x="f88" y="f89"/>
                    <a:pt x="f90" y="f91"/>
                  </a:cubicBezTo>
                  <a:cubicBezTo>
                    <a:pt x="f92" y="f93"/>
                    <a:pt x="f94" y="f95"/>
                    <a:pt x="f94" y="f96"/>
                  </a:cubicBezTo>
                  <a:cubicBezTo>
                    <a:pt x="f94" y="f97"/>
                    <a:pt x="f23" y="f98"/>
                    <a:pt x="f99" y="f100"/>
                  </a:cubicBezTo>
                  <a:cubicBezTo>
                    <a:pt x="f101" y="f102"/>
                    <a:pt x="f2" y="f26"/>
                    <a:pt x="f2" y="f103"/>
                  </a:cubicBezTo>
                  <a:cubicBezTo>
                    <a:pt x="f2" y="f104"/>
                    <a:pt x="f105" y="f106"/>
                    <a:pt x="f4" y="f5"/>
                  </a:cubicBezTo>
                  <a:close/>
                </a:path>
                <a:path w="21600" h="21600" fill="none">
                  <a:moveTo>
                    <a:pt x="f4" y="f5"/>
                  </a:moveTo>
                  <a:cubicBezTo>
                    <a:pt x="f12" y="f107"/>
                    <a:pt x="f108" y="f109"/>
                    <a:pt x="f110" y="f111"/>
                  </a:cubicBezTo>
                </a:path>
                <a:path w="21600" h="21600" fill="none">
                  <a:moveTo>
                    <a:pt x="f15" y="f16"/>
                  </a:moveTo>
                  <a:cubicBezTo>
                    <a:pt x="f53" y="f112"/>
                    <a:pt x="f113" y="f114"/>
                    <a:pt x="f115" y="f116"/>
                  </a:cubicBezTo>
                </a:path>
                <a:path w="21600" h="21600" fill="none">
                  <a:moveTo>
                    <a:pt x="f26" y="f27"/>
                  </a:moveTo>
                  <a:cubicBezTo>
                    <a:pt x="f117" y="f118"/>
                    <a:pt x="f119" y="f120"/>
                    <a:pt x="f121" y="f122"/>
                  </a:cubicBezTo>
                </a:path>
                <a:path w="21600" h="21600" fill="none">
                  <a:moveTo>
                    <a:pt x="f35" y="f36"/>
                  </a:moveTo>
                  <a:cubicBezTo>
                    <a:pt x="f123" y="f124"/>
                    <a:pt x="f125" y="f126"/>
                    <a:pt x="f127" y="f128"/>
                  </a:cubicBezTo>
                </a:path>
                <a:path w="21600" h="21600" fill="none">
                  <a:moveTo>
                    <a:pt x="f44" y="f45"/>
                  </a:moveTo>
                  <a:cubicBezTo>
                    <a:pt x="f129" y="f130"/>
                    <a:pt x="f131" y="f132"/>
                    <a:pt x="f133" y="f134"/>
                  </a:cubicBezTo>
                </a:path>
                <a:path w="21600" h="21600" fill="none">
                  <a:moveTo>
                    <a:pt x="f54" y="f55"/>
                  </a:moveTo>
                  <a:cubicBezTo>
                    <a:pt x="f135" y="f136"/>
                    <a:pt x="f137" y="f138"/>
                    <a:pt x="f139" y="f140"/>
                  </a:cubicBezTo>
                </a:path>
                <a:path w="21600" h="21600" fill="none">
                  <a:moveTo>
                    <a:pt x="f141" y="f64"/>
                  </a:moveTo>
                  <a:cubicBezTo>
                    <a:pt x="f142" y="f143"/>
                    <a:pt x="f144" y="f145"/>
                    <a:pt x="f146" y="f147"/>
                  </a:cubicBezTo>
                </a:path>
                <a:path w="21600" h="21600" fill="none">
                  <a:moveTo>
                    <a:pt x="f72" y="f73"/>
                  </a:moveTo>
                  <a:cubicBezTo>
                    <a:pt x="f148" y="f149"/>
                    <a:pt x="f150" y="f151"/>
                    <a:pt x="f152" y="f153"/>
                  </a:cubicBezTo>
                </a:path>
                <a:path w="21600" h="21600" fill="none">
                  <a:moveTo>
                    <a:pt x="f154" y="f81"/>
                  </a:moveTo>
                  <a:cubicBezTo>
                    <a:pt x="f155" y="f156"/>
                    <a:pt x="f157" y="f158"/>
                    <a:pt x="f159" y="f160"/>
                  </a:cubicBezTo>
                </a:path>
                <a:path w="21600" h="21600" fill="none">
                  <a:moveTo>
                    <a:pt x="f90" y="f91"/>
                  </a:moveTo>
                  <a:cubicBezTo>
                    <a:pt x="f161" y="f93"/>
                    <a:pt x="f162" y="f163"/>
                    <a:pt x="f164" y="f165"/>
                  </a:cubicBezTo>
                </a:path>
                <a:path w="21600" h="21600" fill="none">
                  <a:moveTo>
                    <a:pt x="f99" y="f100"/>
                  </a:moveTo>
                  <a:cubicBezTo>
                    <a:pt x="f124" y="f166"/>
                    <a:pt x="f167" y="f168"/>
                    <a:pt x="f169" y="f170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A5E6F370-F980-4DCD-9B62-1AA88546D67B}"/>
                </a:ext>
              </a:extLst>
            </p:cNvPr>
            <p:cNvSpPr/>
            <p:nvPr/>
          </p:nvSpPr>
          <p:spPr>
            <a:xfrm>
              <a:off x="52019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364BC1E9-6910-4CDA-A2E1-C54C4019A901}"/>
                </a:ext>
              </a:extLst>
            </p:cNvPr>
            <p:cNvSpPr/>
            <p:nvPr/>
          </p:nvSpPr>
          <p:spPr>
            <a:xfrm>
              <a:off x="909359" y="2595960"/>
              <a:ext cx="14580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C2CA639E-0FCB-4204-AA6A-69D8490963D8}"/>
                </a:ext>
              </a:extLst>
            </p:cNvPr>
            <p:cNvSpPr/>
            <p:nvPr/>
          </p:nvSpPr>
          <p:spPr>
            <a:xfrm>
              <a:off x="714600" y="2992680"/>
              <a:ext cx="146160" cy="264240"/>
            </a:xfrm>
            <a:custGeom>
              <a:avLst>
                <a:gd name="f0" fmla="val 54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8" name="Connecteur droit 7">
              <a:extLst>
                <a:ext uri="{FF2B5EF4-FFF2-40B4-BE49-F238E27FC236}">
                  <a16:creationId xmlns:a16="http://schemas.microsoft.com/office/drawing/2014/main" id="{77419B51-618A-4B53-AB1D-D32F5B3388E2}"/>
                </a:ext>
              </a:extLst>
            </p:cNvPr>
            <p:cNvSpPr/>
            <p:nvPr/>
          </p:nvSpPr>
          <p:spPr>
            <a:xfrm>
              <a:off x="666000" y="2728080"/>
              <a:ext cx="243000" cy="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9" name="Connecteur droit 8">
              <a:extLst>
                <a:ext uri="{FF2B5EF4-FFF2-40B4-BE49-F238E27FC236}">
                  <a16:creationId xmlns:a16="http://schemas.microsoft.com/office/drawing/2014/main" id="{D7B38D96-F4F0-47FA-BD54-13BAA9C5182D}"/>
                </a:ext>
              </a:extLst>
            </p:cNvPr>
            <p:cNvSpPr/>
            <p:nvPr/>
          </p:nvSpPr>
          <p:spPr>
            <a:xfrm>
              <a:off x="666000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10" name="Connecteur droit 9">
              <a:extLst>
                <a:ext uri="{FF2B5EF4-FFF2-40B4-BE49-F238E27FC236}">
                  <a16:creationId xmlns:a16="http://schemas.microsoft.com/office/drawing/2014/main" id="{A97D2CE2-4D53-4B17-995E-1CB00F0636E9}"/>
                </a:ext>
              </a:extLst>
            </p:cNvPr>
            <p:cNvSpPr/>
            <p:nvPr/>
          </p:nvSpPr>
          <p:spPr>
            <a:xfrm flipH="1">
              <a:off x="812159" y="2794320"/>
              <a:ext cx="97200" cy="198360"/>
            </a:xfrm>
            <a:prstGeom prst="line">
              <a:avLst/>
            </a:prstGeom>
            <a:noFill/>
            <a:ln w="36720">
              <a:solidFill>
                <a:srgbClr val="3465A4"/>
              </a:solidFill>
              <a:prstDash val="solid"/>
            </a:ln>
          </p:spPr>
          <p:txBody>
            <a:bodyPr vert="horz" wrap="square" lIns="108360" tIns="63360" rIns="108360" bIns="63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5C8FF86-CF0F-4E59-8C95-F998B7B4BA12}"/>
              </a:ext>
            </a:extLst>
          </p:cNvPr>
          <p:cNvSpPr/>
          <p:nvPr/>
        </p:nvSpPr>
        <p:spPr>
          <a:xfrm>
            <a:off x="1791360" y="2116800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(active)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AC2C6B8-0EEB-4D79-BBF4-97A0C4B7873E}"/>
              </a:ext>
            </a:extLst>
          </p:cNvPr>
          <p:cNvSpPr/>
          <p:nvPr/>
        </p:nvSpPr>
        <p:spPr>
          <a:xfrm>
            <a:off x="1791360" y="3221279"/>
            <a:ext cx="1479599" cy="58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NameNode (standby)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76D6558-4E00-499B-8DA8-1745DB2A451F}"/>
              </a:ext>
            </a:extLst>
          </p:cNvPr>
          <p:cNvSpPr/>
          <p:nvPr/>
        </p:nvSpPr>
        <p:spPr>
          <a:xfrm flipV="1">
            <a:off x="1213559" y="258408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EEFFCED3-729D-4FC1-B974-DD1ECB6D0C17}"/>
              </a:ext>
            </a:extLst>
          </p:cNvPr>
          <p:cNvSpPr/>
          <p:nvPr/>
        </p:nvSpPr>
        <p:spPr>
          <a:xfrm>
            <a:off x="1213559" y="3041279"/>
            <a:ext cx="457201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36ADD6B-2092-4B0F-BCF5-499000531298}"/>
              </a:ext>
            </a:extLst>
          </p:cNvPr>
          <p:cNvSpPr/>
          <p:nvPr/>
        </p:nvSpPr>
        <p:spPr>
          <a:xfrm>
            <a:off x="4006799" y="20933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79B0969-5E43-4A31-8B85-67A13B21FBCE}"/>
              </a:ext>
            </a:extLst>
          </p:cNvPr>
          <p:cNvSpPr/>
          <p:nvPr/>
        </p:nvSpPr>
        <p:spPr>
          <a:xfrm>
            <a:off x="4019400" y="23940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97282A7-25AD-4034-9B19-50944030E433}"/>
              </a:ext>
            </a:extLst>
          </p:cNvPr>
          <p:cNvSpPr/>
          <p:nvPr/>
        </p:nvSpPr>
        <p:spPr>
          <a:xfrm>
            <a:off x="3477600" y="2165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5EB8DCFA-4C99-48EB-91C4-12EC623CD6C5}"/>
              </a:ext>
            </a:extLst>
          </p:cNvPr>
          <p:cNvSpPr/>
          <p:nvPr/>
        </p:nvSpPr>
        <p:spPr>
          <a:xfrm>
            <a:off x="3249000" y="23940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DF8F83D-4092-4D7C-B066-4720A01D38DD}"/>
              </a:ext>
            </a:extLst>
          </p:cNvPr>
          <p:cNvSpPr/>
          <p:nvPr/>
        </p:nvSpPr>
        <p:spPr>
          <a:xfrm>
            <a:off x="4021200" y="26694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D55CFF4-DA6B-452E-8503-9468AEDA7AE8}"/>
              </a:ext>
            </a:extLst>
          </p:cNvPr>
          <p:cNvSpPr/>
          <p:nvPr/>
        </p:nvSpPr>
        <p:spPr>
          <a:xfrm>
            <a:off x="4006799" y="3319199"/>
            <a:ext cx="1143000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FsImage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B0A3CC5-1436-4B5C-8D85-CAE8D7EEA90C}"/>
              </a:ext>
            </a:extLst>
          </p:cNvPr>
          <p:cNvSpPr/>
          <p:nvPr/>
        </p:nvSpPr>
        <p:spPr>
          <a:xfrm>
            <a:off x="4019400" y="3619800"/>
            <a:ext cx="685799" cy="2286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D1661EF-32EB-45D0-A0EF-9ED9F0434DA8}"/>
              </a:ext>
            </a:extLst>
          </p:cNvPr>
          <p:cNvSpPr/>
          <p:nvPr/>
        </p:nvSpPr>
        <p:spPr>
          <a:xfrm>
            <a:off x="3477600" y="3391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B49A73DE-EDB2-4106-AC1C-22F370588451}"/>
              </a:ext>
            </a:extLst>
          </p:cNvPr>
          <p:cNvSpPr/>
          <p:nvPr/>
        </p:nvSpPr>
        <p:spPr>
          <a:xfrm>
            <a:off x="3249000" y="36198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A7F8344-EDEB-4D5D-B8EF-529E30EB1C9B}"/>
              </a:ext>
            </a:extLst>
          </p:cNvPr>
          <p:cNvSpPr/>
          <p:nvPr/>
        </p:nvSpPr>
        <p:spPr>
          <a:xfrm rot="5345400">
            <a:off x="5072461" y="2912372"/>
            <a:ext cx="685799" cy="228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D855B0-6F0F-48CD-B199-CD9B3B98987E}"/>
              </a:ext>
            </a:extLst>
          </p:cNvPr>
          <p:cNvSpPr txBox="1"/>
          <p:nvPr/>
        </p:nvSpPr>
        <p:spPr>
          <a:xfrm>
            <a:off x="5535000" y="2743199"/>
            <a:ext cx="1130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fsedit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34CA35-D270-455E-AA74-1ED8D66E6AA3}"/>
              </a:ext>
            </a:extLst>
          </p:cNvPr>
          <p:cNvSpPr/>
          <p:nvPr/>
        </p:nvSpPr>
        <p:spPr>
          <a:xfrm>
            <a:off x="8033400" y="16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C862C2E-C596-46DA-B4A8-B4403E2D2063}"/>
              </a:ext>
            </a:extLst>
          </p:cNvPr>
          <p:cNvSpPr/>
          <p:nvPr/>
        </p:nvSpPr>
        <p:spPr>
          <a:xfrm>
            <a:off x="7745400" y="196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716BCAF-1926-4A33-9E48-B4F177815AC7}"/>
              </a:ext>
            </a:extLst>
          </p:cNvPr>
          <p:cNvSpPr/>
          <p:nvPr/>
        </p:nvSpPr>
        <p:spPr>
          <a:xfrm>
            <a:off x="7457400" y="232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237658-5D5F-4059-B91E-D0503BF848BC}"/>
              </a:ext>
            </a:extLst>
          </p:cNvPr>
          <p:cNvSpPr/>
          <p:nvPr/>
        </p:nvSpPr>
        <p:spPr>
          <a:xfrm>
            <a:off x="7169400" y="268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1C6128D-B50E-4079-A4B3-FC972B8F515B}"/>
              </a:ext>
            </a:extLst>
          </p:cNvPr>
          <p:cNvSpPr/>
          <p:nvPr/>
        </p:nvSpPr>
        <p:spPr>
          <a:xfrm>
            <a:off x="6881400" y="304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53C96-E0E1-43F2-8489-21739F4C3776}"/>
              </a:ext>
            </a:extLst>
          </p:cNvPr>
          <p:cNvSpPr/>
          <p:nvPr/>
        </p:nvSpPr>
        <p:spPr>
          <a:xfrm>
            <a:off x="6593400" y="3400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5328883F-E4C0-418B-9CBB-ED74EE987E58}"/>
              </a:ext>
            </a:extLst>
          </p:cNvPr>
          <p:cNvSpPr/>
          <p:nvPr/>
        </p:nvSpPr>
        <p:spPr>
          <a:xfrm>
            <a:off x="3321000" y="4800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HdfsClient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4042A138-73CE-41E8-B0BE-27DA72220690}"/>
              </a:ext>
            </a:extLst>
          </p:cNvPr>
          <p:cNvSpPr/>
          <p:nvPr/>
        </p:nvSpPr>
        <p:spPr>
          <a:xfrm flipH="1" flipV="1">
            <a:off x="2971800" y="2743199"/>
            <a:ext cx="685800" cy="20574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356460-FE72-42B2-A555-66EBEF3C21A1}"/>
              </a:ext>
            </a:extLst>
          </p:cNvPr>
          <p:cNvSpPr txBox="1"/>
          <p:nvPr/>
        </p:nvSpPr>
        <p:spPr>
          <a:xfrm>
            <a:off x="1143000" y="445428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CE3021E3-6803-4EDE-9C8C-A698B043FFC0}"/>
              </a:ext>
            </a:extLst>
          </p:cNvPr>
          <p:cNvSpPr/>
          <p:nvPr/>
        </p:nvSpPr>
        <p:spPr>
          <a:xfrm flipV="1">
            <a:off x="4307400" y="3657600"/>
            <a:ext cx="22860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6D07E09-B72D-4876-AAE4-FCDC96546A35}"/>
              </a:ext>
            </a:extLst>
          </p:cNvPr>
          <p:cNvSpPr txBox="1"/>
          <p:nvPr/>
        </p:nvSpPr>
        <p:spPr>
          <a:xfrm>
            <a:off x="1143000" y="444960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18499A8E-25F6-4D26-ADB0-AA8CA34478FB}"/>
              </a:ext>
            </a:extLst>
          </p:cNvPr>
          <p:cNvSpPr/>
          <p:nvPr/>
        </p:nvSpPr>
        <p:spPr>
          <a:xfrm flipV="1">
            <a:off x="4199400" y="2743199"/>
            <a:ext cx="2971799" cy="205272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FAD1A1-F238-4881-B745-223638DBD58B}"/>
              </a:ext>
            </a:extLst>
          </p:cNvPr>
          <p:cNvSpPr txBox="1"/>
          <p:nvPr/>
        </p:nvSpPr>
        <p:spPr>
          <a:xfrm>
            <a:off x="1143360" y="4449960"/>
            <a:ext cx="2399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 Metadata operation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E4B00186-C3DF-4373-9AE0-C376DA86141C}"/>
              </a:ext>
            </a:extLst>
          </p:cNvPr>
          <p:cNvSpPr/>
          <p:nvPr/>
        </p:nvSpPr>
        <p:spPr>
          <a:xfrm flipV="1">
            <a:off x="4163760" y="2286000"/>
            <a:ext cx="3380039" cy="25102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156998-F652-4A3C-AC91-08BA26D7EF57}"/>
              </a:ext>
            </a:extLst>
          </p:cNvPr>
          <p:cNvSpPr txBox="1"/>
          <p:nvPr/>
        </p:nvSpPr>
        <p:spPr>
          <a:xfrm>
            <a:off x="4686840" y="4682880"/>
            <a:ext cx="262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2,3..N/ read/write blocks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05AEDCA-BE06-4182-9E8C-732AAB8DD8D1}"/>
              </a:ext>
            </a:extLst>
          </p:cNvPr>
          <p:cNvSpPr/>
          <p:nvPr/>
        </p:nvSpPr>
        <p:spPr>
          <a:xfrm>
            <a:off x="9586800" y="1785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Connecteur droit 41">
            <a:extLst>
              <a:ext uri="{FF2B5EF4-FFF2-40B4-BE49-F238E27FC236}">
                <a16:creationId xmlns:a16="http://schemas.microsoft.com/office/drawing/2014/main" id="{ADD3ACC0-27B8-457D-97CB-7FB4E7560DCD}"/>
              </a:ext>
            </a:extLst>
          </p:cNvPr>
          <p:cNvSpPr/>
          <p:nvPr/>
        </p:nvSpPr>
        <p:spPr>
          <a:xfrm>
            <a:off x="9284400" y="1900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A1F6F9BA-6E36-4C2A-A1DF-2448F158602A}"/>
              </a:ext>
            </a:extLst>
          </p:cNvPr>
          <p:cNvSpPr/>
          <p:nvPr/>
        </p:nvSpPr>
        <p:spPr>
          <a:xfrm>
            <a:off x="9263520" y="2145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Connecteur droit 43">
            <a:extLst>
              <a:ext uri="{FF2B5EF4-FFF2-40B4-BE49-F238E27FC236}">
                <a16:creationId xmlns:a16="http://schemas.microsoft.com/office/drawing/2014/main" id="{07BB61A6-5A24-476D-BA52-9DC1FD67FEA1}"/>
              </a:ext>
            </a:extLst>
          </p:cNvPr>
          <p:cNvSpPr/>
          <p:nvPr/>
        </p:nvSpPr>
        <p:spPr>
          <a:xfrm>
            <a:off x="8996760" y="2273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AE79D44-165E-420A-A07E-6D5A3C6FE48A}"/>
              </a:ext>
            </a:extLst>
          </p:cNvPr>
          <p:cNvSpPr/>
          <p:nvPr/>
        </p:nvSpPr>
        <p:spPr>
          <a:xfrm>
            <a:off x="8976240" y="2506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11DD9319-7A7A-4A85-BE84-8CE8DB14E833}"/>
              </a:ext>
            </a:extLst>
          </p:cNvPr>
          <p:cNvSpPr/>
          <p:nvPr/>
        </p:nvSpPr>
        <p:spPr>
          <a:xfrm>
            <a:off x="8709480" y="263448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64962E2D-4C24-4AD6-BF1D-DAF980F456BD}"/>
              </a:ext>
            </a:extLst>
          </p:cNvPr>
          <p:cNvSpPr/>
          <p:nvPr/>
        </p:nvSpPr>
        <p:spPr>
          <a:xfrm>
            <a:off x="8687520" y="2901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2EF698B8-427B-4025-A44A-8E70869EF7E4}"/>
              </a:ext>
            </a:extLst>
          </p:cNvPr>
          <p:cNvSpPr/>
          <p:nvPr/>
        </p:nvSpPr>
        <p:spPr>
          <a:xfrm>
            <a:off x="8420760" y="3029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DC3E8CAB-5253-487A-ACB2-B0D0AFB254ED}"/>
              </a:ext>
            </a:extLst>
          </p:cNvPr>
          <p:cNvSpPr/>
          <p:nvPr/>
        </p:nvSpPr>
        <p:spPr>
          <a:xfrm>
            <a:off x="8400240" y="3262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CAFFF0FF-4D83-4B38-BA52-B48503A59DE1}"/>
              </a:ext>
            </a:extLst>
          </p:cNvPr>
          <p:cNvSpPr/>
          <p:nvPr/>
        </p:nvSpPr>
        <p:spPr>
          <a:xfrm>
            <a:off x="8133480" y="3390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CFBBA8B-5827-4F03-BF53-FF393D30CF58}"/>
              </a:ext>
            </a:extLst>
          </p:cNvPr>
          <p:cNvSpPr/>
          <p:nvPr/>
        </p:nvSpPr>
        <p:spPr>
          <a:xfrm>
            <a:off x="8112600" y="3587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7ED807E6-A52D-419D-902F-CE78BE72A16E}"/>
              </a:ext>
            </a:extLst>
          </p:cNvPr>
          <p:cNvSpPr/>
          <p:nvPr/>
        </p:nvSpPr>
        <p:spPr>
          <a:xfrm>
            <a:off x="7845840" y="3714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E5DE-10FB-4826-B30A-197ED39023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Google image ”Hadoop ecosystem”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5A7B-A9D2-4A6D-ACB1-AF3549F5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417320"/>
            <a:ext cx="8093519" cy="42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6A2D20E-9324-4FEA-89E3-F85023B56821}"/>
              </a:ext>
            </a:extLst>
          </p:cNvPr>
          <p:cNvSpPr/>
          <p:nvPr/>
        </p:nvSpPr>
        <p:spPr>
          <a:xfrm>
            <a:off x="7747560" y="2302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78707E3-D6F8-4426-BA55-D8AF1CA8C260}"/>
              </a:ext>
            </a:extLst>
          </p:cNvPr>
          <p:cNvSpPr/>
          <p:nvPr/>
        </p:nvSpPr>
        <p:spPr>
          <a:xfrm>
            <a:off x="7625519" y="26946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785B1C-3ADB-46FC-A6A2-744AD8A412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DataNode … store blocks</a:t>
            </a:r>
            <a:br>
              <a:rPr lang="en-US"/>
            </a:br>
            <a:r>
              <a:rPr lang="en-US"/>
              <a:t>1 File = N x Blocks (default: 128M)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C7872AA-D09E-43D0-9A3B-8F9C3431D536}"/>
              </a:ext>
            </a:extLst>
          </p:cNvPr>
          <p:cNvSpPr/>
          <p:nvPr/>
        </p:nvSpPr>
        <p:spPr>
          <a:xfrm>
            <a:off x="5699160" y="22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E6D765F-DEFB-457A-B1B2-B0B667CAB554}"/>
              </a:ext>
            </a:extLst>
          </p:cNvPr>
          <p:cNvSpPr/>
          <p:nvPr/>
        </p:nvSpPr>
        <p:spPr>
          <a:xfrm>
            <a:off x="5411160" y="257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76B25ED-D214-49D0-B121-4E72474A0F6D}"/>
              </a:ext>
            </a:extLst>
          </p:cNvPr>
          <p:cNvSpPr/>
          <p:nvPr/>
        </p:nvSpPr>
        <p:spPr>
          <a:xfrm>
            <a:off x="5123159" y="293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80CA827-A407-4B2E-8F7E-04CBA5B0F1BD}"/>
              </a:ext>
            </a:extLst>
          </p:cNvPr>
          <p:cNvSpPr/>
          <p:nvPr/>
        </p:nvSpPr>
        <p:spPr>
          <a:xfrm>
            <a:off x="4835160" y="329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073FAA1-55AC-4974-9EBF-5FBED713C832}"/>
              </a:ext>
            </a:extLst>
          </p:cNvPr>
          <p:cNvSpPr/>
          <p:nvPr/>
        </p:nvSpPr>
        <p:spPr>
          <a:xfrm>
            <a:off x="4547159" y="365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111CE07-E0FE-4845-BDA6-E0670BC9760A}"/>
              </a:ext>
            </a:extLst>
          </p:cNvPr>
          <p:cNvSpPr/>
          <p:nvPr/>
        </p:nvSpPr>
        <p:spPr>
          <a:xfrm>
            <a:off x="4259160" y="40122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E2B43BD-CEF6-498B-AF91-21C0ABDE8F3B}"/>
              </a:ext>
            </a:extLst>
          </p:cNvPr>
          <p:cNvSpPr/>
          <p:nvPr/>
        </p:nvSpPr>
        <p:spPr>
          <a:xfrm>
            <a:off x="7252560" y="23972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BE6BD69-1B82-451D-9AE1-4A700421FC34}"/>
              </a:ext>
            </a:extLst>
          </p:cNvPr>
          <p:cNvSpPr/>
          <p:nvPr/>
        </p:nvSpPr>
        <p:spPr>
          <a:xfrm>
            <a:off x="6950160" y="2512800"/>
            <a:ext cx="316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1CEA7E3-1831-4359-A4C9-013F0C633301}"/>
              </a:ext>
            </a:extLst>
          </p:cNvPr>
          <p:cNvSpPr/>
          <p:nvPr/>
        </p:nvSpPr>
        <p:spPr>
          <a:xfrm>
            <a:off x="6929279" y="27579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DE146E0-BA4C-4B5E-99D3-04DCED4B5792}"/>
              </a:ext>
            </a:extLst>
          </p:cNvPr>
          <p:cNvSpPr/>
          <p:nvPr/>
        </p:nvSpPr>
        <p:spPr>
          <a:xfrm>
            <a:off x="6662520" y="2885760"/>
            <a:ext cx="26675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FC94EC2-E4F8-4313-8C0D-F33F6C53B496}"/>
              </a:ext>
            </a:extLst>
          </p:cNvPr>
          <p:cNvSpPr/>
          <p:nvPr/>
        </p:nvSpPr>
        <p:spPr>
          <a:xfrm>
            <a:off x="6642000" y="3118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12CCDA9-63FD-4B72-9610-EADFA957588B}"/>
              </a:ext>
            </a:extLst>
          </p:cNvPr>
          <p:cNvSpPr/>
          <p:nvPr/>
        </p:nvSpPr>
        <p:spPr>
          <a:xfrm>
            <a:off x="6375240" y="3246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E0A803B-472B-4937-BBFF-9C656C3C9CA3}"/>
              </a:ext>
            </a:extLst>
          </p:cNvPr>
          <p:cNvSpPr/>
          <p:nvPr/>
        </p:nvSpPr>
        <p:spPr>
          <a:xfrm>
            <a:off x="6353280" y="351395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889D841E-E74D-4B95-B88B-5863A5D7F758}"/>
              </a:ext>
            </a:extLst>
          </p:cNvPr>
          <p:cNvSpPr/>
          <p:nvPr/>
        </p:nvSpPr>
        <p:spPr>
          <a:xfrm>
            <a:off x="6086520" y="364176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8C3501-AAAF-49D8-9B2D-C79A0EA3D742}"/>
              </a:ext>
            </a:extLst>
          </p:cNvPr>
          <p:cNvSpPr/>
          <p:nvPr/>
        </p:nvSpPr>
        <p:spPr>
          <a:xfrm>
            <a:off x="6066000" y="387468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0840F39-8761-4CC3-B334-60F9B83074B0}"/>
              </a:ext>
            </a:extLst>
          </p:cNvPr>
          <p:cNvSpPr/>
          <p:nvPr/>
        </p:nvSpPr>
        <p:spPr>
          <a:xfrm>
            <a:off x="5799240" y="4002479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4C3BEF8-117C-4923-9157-D469472A664A}"/>
              </a:ext>
            </a:extLst>
          </p:cNvPr>
          <p:cNvSpPr/>
          <p:nvPr/>
        </p:nvSpPr>
        <p:spPr>
          <a:xfrm>
            <a:off x="5778360" y="41990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C52EDF12-0F98-4DBA-9054-16050EF9284B}"/>
              </a:ext>
            </a:extLst>
          </p:cNvPr>
          <p:cNvSpPr/>
          <p:nvPr/>
        </p:nvSpPr>
        <p:spPr>
          <a:xfrm>
            <a:off x="5511600" y="43268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8F88D87-2127-49A8-BE3A-8E99FFA247BA}"/>
              </a:ext>
            </a:extLst>
          </p:cNvPr>
          <p:cNvSpPr/>
          <p:nvPr/>
        </p:nvSpPr>
        <p:spPr>
          <a:xfrm>
            <a:off x="457200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19916F-2F40-4760-B02A-F5F146AC52D7}"/>
              </a:ext>
            </a:extLst>
          </p:cNvPr>
          <p:cNvSpPr/>
          <p:nvPr/>
        </p:nvSpPr>
        <p:spPr>
          <a:xfrm>
            <a:off x="1371599" y="2995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8053BFA-2D35-4EA2-83B9-05727D126432}"/>
              </a:ext>
            </a:extLst>
          </p:cNvPr>
          <p:cNvSpPr/>
          <p:nvPr/>
        </p:nvSpPr>
        <p:spPr>
          <a:xfrm>
            <a:off x="2286000" y="29955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2871E8-1EE3-4139-828D-E7D4AE34DFD3}"/>
              </a:ext>
            </a:extLst>
          </p:cNvPr>
          <p:cNvSpPr txBox="1"/>
          <p:nvPr/>
        </p:nvSpPr>
        <p:spPr>
          <a:xfrm>
            <a:off x="228600" y="2275200"/>
            <a:ext cx="23479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Logical File metadata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“F1” = 3 blocks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8E9D7D3-42A0-4021-8E59-EE8677A7B2E4}"/>
              </a:ext>
            </a:extLst>
          </p:cNvPr>
          <p:cNvSpPr/>
          <p:nvPr/>
        </p:nvSpPr>
        <p:spPr>
          <a:xfrm>
            <a:off x="7386480" y="30063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BAE6718-0533-464D-9669-F12D613D9FF6}"/>
              </a:ext>
            </a:extLst>
          </p:cNvPr>
          <p:cNvSpPr/>
          <p:nvPr/>
        </p:nvSpPr>
        <p:spPr>
          <a:xfrm>
            <a:off x="8694360" y="228996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DD09B4-F026-4383-B88E-C61A1A8F9619}"/>
              </a:ext>
            </a:extLst>
          </p:cNvPr>
          <p:cNvSpPr/>
          <p:nvPr/>
        </p:nvSpPr>
        <p:spPr>
          <a:xfrm>
            <a:off x="8575920" y="269892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2288D2E-AB86-4176-8CF6-F797356A1CBC}"/>
              </a:ext>
            </a:extLst>
          </p:cNvPr>
          <p:cNvSpPr/>
          <p:nvPr/>
        </p:nvSpPr>
        <p:spPr>
          <a:xfrm>
            <a:off x="7099200" y="336708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C414601-E3D1-4281-A713-3C2CDA6E0501}"/>
              </a:ext>
            </a:extLst>
          </p:cNvPr>
          <p:cNvSpPr/>
          <p:nvPr/>
        </p:nvSpPr>
        <p:spPr>
          <a:xfrm>
            <a:off x="7820999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532A55A-39D4-4645-BD56-7E3EB8FB4B04}"/>
              </a:ext>
            </a:extLst>
          </p:cNvPr>
          <p:cNvSpPr/>
          <p:nvPr/>
        </p:nvSpPr>
        <p:spPr>
          <a:xfrm>
            <a:off x="6786000" y="37530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5995D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F1-block3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9627D03E-9A8E-4BE8-9136-FB57EADD8F3F}"/>
              </a:ext>
            </a:extLst>
          </p:cNvPr>
          <p:cNvSpPr/>
          <p:nvPr/>
        </p:nvSpPr>
        <p:spPr>
          <a:xfrm rot="6001200">
            <a:off x="8981710" y="3614018"/>
            <a:ext cx="71172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9205A82E-4211-4758-8BCD-B6F64C350F0F}"/>
              </a:ext>
            </a:extLst>
          </p:cNvPr>
          <p:cNvSpPr/>
          <p:nvPr/>
        </p:nvSpPr>
        <p:spPr>
          <a:xfrm rot="15256200" flipH="1">
            <a:off x="9339617" y="2710458"/>
            <a:ext cx="676800" cy="4572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9A6E16-586F-4B73-8606-549650B2BE9B}"/>
              </a:ext>
            </a:extLst>
          </p:cNvPr>
          <p:cNvSpPr txBox="1"/>
          <p:nvPr/>
        </p:nvSpPr>
        <p:spPr>
          <a:xfrm>
            <a:off x="8674200" y="31518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Replicate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F59228BC-355C-411B-BD7B-F5453E806ABD}"/>
              </a:ext>
            </a:extLst>
          </p:cNvPr>
          <p:cNvSpPr/>
          <p:nvPr/>
        </p:nvSpPr>
        <p:spPr>
          <a:xfrm>
            <a:off x="6523200" y="4138200"/>
            <a:ext cx="914400" cy="4572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solidFill>
            <a:srgbClr val="E06985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F1-block2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E4D6A9-D8C3-43C5-8606-257C190FFED3}"/>
              </a:ext>
            </a:extLst>
          </p:cNvPr>
          <p:cNvSpPr txBox="1"/>
          <p:nvPr/>
        </p:nvSpPr>
        <p:spPr>
          <a:xfrm>
            <a:off x="4088520" y="4909679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Physical Block repartition on DataNodes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7E95ECE-87DD-48BB-864E-5CF539CC2F1C}"/>
              </a:ext>
            </a:extLst>
          </p:cNvPr>
          <p:cNvSpPr/>
          <p:nvPr/>
        </p:nvSpPr>
        <p:spPr>
          <a:xfrm>
            <a:off x="408600" y="2971800"/>
            <a:ext cx="3020400" cy="49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BDBC-D538-4EAA-8DB2-2625EAF21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RF (Replication Factor) =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EAB208-F048-4E01-AE16-102D6631BCFD}"/>
              </a:ext>
            </a:extLst>
          </p:cNvPr>
          <p:cNvSpPr txBox="1"/>
          <p:nvPr/>
        </p:nvSpPr>
        <p:spPr>
          <a:xfrm>
            <a:off x="876599" y="1828800"/>
            <a:ext cx="41598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active NameNode manage replications: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673EE7-E834-42C3-9EF1-9FD45F5343BB}"/>
              </a:ext>
            </a:extLst>
          </p:cNvPr>
          <p:cNvSpPr txBox="1"/>
          <p:nvPr/>
        </p:nvSpPr>
        <p:spPr>
          <a:xfrm>
            <a:off x="914400" y="2514600"/>
            <a:ext cx="880668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“disapears” =&gt; all its blocks are lost (under replicated) =&gt; replicate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a DataNode “joins” cluster =&gt; it sends its “block-report”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at startup, NameNode is in “safe mode”… it waits enough block-reports to start)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RF …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9480" y="1447199"/>
            <a:ext cx="3631320" cy="31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5943600" y="160020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6594840" y="2286000"/>
            <a:ext cx="243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For North-South traffic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6520054" y="3433990"/>
            <a:ext cx="9144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6172200" y="1371599"/>
            <a:ext cx="184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East-West traffic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2778600" y="2519418"/>
            <a:ext cx="457200" cy="455399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385200" y="2971800"/>
            <a:ext cx="171396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replicate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3742070" y="4529315"/>
            <a:ext cx="457200" cy="45360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132359" y="5013360"/>
            <a:ext cx="205991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Must replicate &gt;=1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 another Rack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4" y="1123200"/>
            <a:ext cx="6876981" cy="40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4000" y="2682874"/>
            <a:ext cx="3968713" cy="39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99" y="1202344"/>
            <a:ext cx="6901621" cy="413340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</a:rPr>
              <a:t>Writing</a:t>
            </a:r>
            <a:r>
              <a:rPr lang="fr-FR" dirty="0">
                <a:solidFill>
                  <a:sysClr val="windowText" lastClr="000000"/>
                </a:solidFill>
              </a:rPr>
              <a:t> a HDFS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ECEC0-ACF8-4955-A03B-75968532F915}"/>
              </a:ext>
            </a:extLst>
          </p:cNvPr>
          <p:cNvSpPr txBox="1"/>
          <p:nvPr/>
        </p:nvSpPr>
        <p:spPr>
          <a:xfrm>
            <a:off x="587310" y="5365574"/>
            <a:ext cx="812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Default size … </a:t>
            </a:r>
            <a:r>
              <a:rPr lang="fr-FR" i="0" dirty="0">
                <a:effectLst/>
              </a:rPr>
              <a:t>Block(128M) =&gt; </a:t>
            </a:r>
            <a:r>
              <a:rPr lang="fr-FR" i="0" dirty="0" err="1">
                <a:effectLst/>
              </a:rPr>
              <a:t>packet</a:t>
            </a:r>
            <a:r>
              <a:rPr lang="fr-FR" i="0" dirty="0">
                <a:effectLst/>
              </a:rPr>
              <a:t>(64K) =&gt; 126 * chunk（512b + checksum 4b）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762B-164C-4DC9-A0BB-8D7253181A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E6F5-BA51-4E8B-AD79-6436D429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25800" y="2514600"/>
            <a:ext cx="1789200" cy="110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C0E1-1639-467C-96BC-36802A532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MapReduce Principle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B8CBF89-B7B2-4288-A1BF-270B8411A023}"/>
              </a:ext>
            </a:extLst>
          </p:cNvPr>
          <p:cNvSpPr/>
          <p:nvPr/>
        </p:nvSpPr>
        <p:spPr>
          <a:xfrm>
            <a:off x="1816200" y="193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F54F737-E823-4FF1-A0DD-0D27283E98B3}"/>
              </a:ext>
            </a:extLst>
          </p:cNvPr>
          <p:cNvSpPr/>
          <p:nvPr/>
        </p:nvSpPr>
        <p:spPr>
          <a:xfrm>
            <a:off x="1240200" y="265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F075FC6C-8164-44ED-A9F2-878BB174790D}"/>
              </a:ext>
            </a:extLst>
          </p:cNvPr>
          <p:cNvSpPr/>
          <p:nvPr/>
        </p:nvSpPr>
        <p:spPr>
          <a:xfrm>
            <a:off x="664200" y="3376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8A236D-3B2F-420D-BD4A-5A7C45D189AB}"/>
              </a:ext>
            </a:extLst>
          </p:cNvPr>
          <p:cNvSpPr/>
          <p:nvPr/>
        </p:nvSpPr>
        <p:spPr>
          <a:xfrm>
            <a:off x="3334320" y="2122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7F48D67-E43C-4A8E-A6CC-9B04FF3423CB}"/>
              </a:ext>
            </a:extLst>
          </p:cNvPr>
          <p:cNvSpPr/>
          <p:nvPr/>
        </p:nvSpPr>
        <p:spPr>
          <a:xfrm>
            <a:off x="2758319" y="287856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091D792-07FC-49E6-8522-50086B3680CD}"/>
              </a:ext>
            </a:extLst>
          </p:cNvPr>
          <p:cNvSpPr/>
          <p:nvPr/>
        </p:nvSpPr>
        <p:spPr>
          <a:xfrm>
            <a:off x="2183400" y="356364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8421CCCD-A3EF-4C23-A90F-FB8336910786}"/>
              </a:ext>
            </a:extLst>
          </p:cNvPr>
          <p:cNvSpPr/>
          <p:nvPr/>
        </p:nvSpPr>
        <p:spPr>
          <a:xfrm>
            <a:off x="1916639" y="3691440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CE75FC5-C256-4D99-BEDC-F45B7C7470EE}"/>
              </a:ext>
            </a:extLst>
          </p:cNvPr>
          <p:cNvSpPr/>
          <p:nvPr/>
        </p:nvSpPr>
        <p:spPr>
          <a:xfrm>
            <a:off x="2392560" y="121716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F2E9E28-5A80-4345-B8CC-ABA825CA3A52}"/>
              </a:ext>
            </a:extLst>
          </p:cNvPr>
          <p:cNvSpPr/>
          <p:nvPr/>
        </p:nvSpPr>
        <p:spPr>
          <a:xfrm>
            <a:off x="3910680" y="140292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E91393ED-C405-4132-BA22-2FB1E20276A4}"/>
              </a:ext>
            </a:extLst>
          </p:cNvPr>
          <p:cNvSpPr/>
          <p:nvPr/>
        </p:nvSpPr>
        <p:spPr>
          <a:xfrm>
            <a:off x="2493000" y="3007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C1A2E6E5-99A8-4971-9419-20E466E1AD94}"/>
              </a:ext>
            </a:extLst>
          </p:cNvPr>
          <p:cNvSpPr/>
          <p:nvPr/>
        </p:nvSpPr>
        <p:spPr>
          <a:xfrm>
            <a:off x="3069360" y="2251440"/>
            <a:ext cx="2667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94AF7608-CCCF-4BF8-ADE3-3D330B977D72}"/>
              </a:ext>
            </a:extLst>
          </p:cNvPr>
          <p:cNvSpPr/>
          <p:nvPr/>
        </p:nvSpPr>
        <p:spPr>
          <a:xfrm>
            <a:off x="3645719" y="1531439"/>
            <a:ext cx="266761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425A042-C866-4D62-8209-3432559A7603}"/>
              </a:ext>
            </a:extLst>
          </p:cNvPr>
          <p:cNvSpPr/>
          <p:nvPr/>
        </p:nvSpPr>
        <p:spPr>
          <a:xfrm>
            <a:off x="4210200" y="46692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55E3B44-9F55-4903-AB68-A27772D2BCC5}"/>
              </a:ext>
            </a:extLst>
          </p:cNvPr>
          <p:cNvSpPr/>
          <p:nvPr/>
        </p:nvSpPr>
        <p:spPr>
          <a:xfrm>
            <a:off x="5581800" y="4897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Task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D5B2065-2881-48DB-9F80-4431D198103F}"/>
              </a:ext>
            </a:extLst>
          </p:cNvPr>
          <p:cNvCxnSpPr>
            <a:stCxn id="15" idx="1"/>
          </p:cNvCxnSpPr>
          <p:nvPr/>
        </p:nvCxnSpPr>
        <p:spPr>
          <a:xfrm>
            <a:off x="5004000" y="4783320"/>
            <a:ext cx="577800" cy="228600"/>
          </a:xfrm>
          <a:prstGeom prst="bentConnector3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4C674D-C5E2-4FA2-9B51-162FEB02561F}"/>
              </a:ext>
            </a:extLst>
          </p:cNvPr>
          <p:cNvSpPr txBox="1"/>
          <p:nvPr/>
        </p:nvSpPr>
        <p:spPr>
          <a:xfrm>
            <a:off x="4925520" y="4780079"/>
            <a:ext cx="28728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26B680-6029-4123-A180-B2B83BE835F6}"/>
              </a:ext>
            </a:extLst>
          </p:cNvPr>
          <p:cNvSpPr txBox="1"/>
          <p:nvPr/>
        </p:nvSpPr>
        <p:spPr>
          <a:xfrm>
            <a:off x="5366520" y="4969800"/>
            <a:ext cx="255240" cy="30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2D77604-15A7-485F-B334-A76E39484577}"/>
              </a:ext>
            </a:extLst>
          </p:cNvPr>
          <p:cNvSpPr/>
          <p:nvPr/>
        </p:nvSpPr>
        <p:spPr>
          <a:xfrm>
            <a:off x="2489400" y="46692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Conf</a:t>
            </a: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DE55CBE1-4AE0-4C36-BE92-A4DC4AC9C692}"/>
              </a:ext>
            </a:extLst>
          </p:cNvPr>
          <p:cNvSpPr/>
          <p:nvPr/>
        </p:nvSpPr>
        <p:spPr>
          <a:xfrm>
            <a:off x="3704399" y="4789800"/>
            <a:ext cx="457201" cy="0"/>
          </a:xfrm>
          <a:prstGeom prst="line">
            <a:avLst/>
          </a:prstGeom>
          <a:noFill/>
          <a:ln w="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16F3B86D-1B49-47A1-B11F-0934C9F5C6DE}"/>
              </a:ext>
            </a:extLst>
          </p:cNvPr>
          <p:cNvSpPr/>
          <p:nvPr/>
        </p:nvSpPr>
        <p:spPr>
          <a:xfrm>
            <a:off x="4572000" y="2033999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0F43F8D-CFD4-4EBF-8BE8-7CD401A27161}"/>
              </a:ext>
            </a:extLst>
          </p:cNvPr>
          <p:cNvSpPr/>
          <p:nvPr/>
        </p:nvSpPr>
        <p:spPr>
          <a:xfrm>
            <a:off x="3958200" y="31770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MapperTask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AFF02E14-0DCC-4F09-AB2B-99269DFD3E60}"/>
              </a:ext>
            </a:extLst>
          </p:cNvPr>
          <p:cNvSpPr/>
          <p:nvPr/>
        </p:nvSpPr>
        <p:spPr>
          <a:xfrm flipV="1">
            <a:off x="2743199" y="3405600"/>
            <a:ext cx="9144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D79891CF-65BE-4FF8-9935-063B39B45763}"/>
              </a:ext>
            </a:extLst>
          </p:cNvPr>
          <p:cNvSpPr/>
          <p:nvPr/>
        </p:nvSpPr>
        <p:spPr>
          <a:xfrm>
            <a:off x="3657600" y="24912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E9DA92A6-CFEB-473B-A609-990562BD97B9}"/>
              </a:ext>
            </a:extLst>
          </p:cNvPr>
          <p:cNvSpPr/>
          <p:nvPr/>
        </p:nvSpPr>
        <p:spPr>
          <a:xfrm flipV="1">
            <a:off x="3429000" y="2262600"/>
            <a:ext cx="9144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E245F25-7556-4467-8415-0BF3ECF9B7D1}"/>
              </a:ext>
            </a:extLst>
          </p:cNvPr>
          <p:cNvSpPr/>
          <p:nvPr/>
        </p:nvSpPr>
        <p:spPr>
          <a:xfrm>
            <a:off x="7038000" y="27198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ReduceTask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3874CF-7818-4DB8-8164-CC6FD3FEC3D0}"/>
              </a:ext>
            </a:extLst>
          </p:cNvPr>
          <p:cNvSpPr/>
          <p:nvPr/>
        </p:nvSpPr>
        <p:spPr>
          <a:xfrm>
            <a:off x="9095399" y="28278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23530DA-8D29-4DBF-9C5A-77470C9A3B55}"/>
              </a:ext>
            </a:extLst>
          </p:cNvPr>
          <p:cNvSpPr/>
          <p:nvPr/>
        </p:nvSpPr>
        <p:spPr>
          <a:xfrm>
            <a:off x="6292799" y="2106000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C9D89AA3-763A-44BA-8EAC-2032360D5C91}"/>
              </a:ext>
            </a:extLst>
          </p:cNvPr>
          <p:cNvSpPr/>
          <p:nvPr/>
        </p:nvSpPr>
        <p:spPr>
          <a:xfrm>
            <a:off x="5707080" y="3246479"/>
            <a:ext cx="457200" cy="2484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B46993F-DB87-4676-876E-DBB99AC87A75}"/>
              </a:ext>
            </a:extLst>
          </p:cNvPr>
          <p:cNvSpPr/>
          <p:nvPr/>
        </p:nvSpPr>
        <p:spPr>
          <a:xfrm>
            <a:off x="6051600" y="2262600"/>
            <a:ext cx="2285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222E8CE7-0EEC-45F3-AAB5-429DC09053ED}"/>
              </a:ext>
            </a:extLst>
          </p:cNvPr>
          <p:cNvSpPr/>
          <p:nvPr/>
        </p:nvSpPr>
        <p:spPr>
          <a:xfrm>
            <a:off x="5439600" y="3378600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F600E053-2D32-4D6D-B445-94C9CCACDCF1}"/>
              </a:ext>
            </a:extLst>
          </p:cNvPr>
          <p:cNvSpPr/>
          <p:nvPr/>
        </p:nvSpPr>
        <p:spPr>
          <a:xfrm flipV="1">
            <a:off x="6195600" y="2948400"/>
            <a:ext cx="662400" cy="430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9C72B0F-4D5A-4D18-A948-2407059368F5}"/>
              </a:ext>
            </a:extLst>
          </p:cNvPr>
          <p:cNvSpPr/>
          <p:nvPr/>
        </p:nvSpPr>
        <p:spPr>
          <a:xfrm>
            <a:off x="6629400" y="2491200"/>
            <a:ext cx="228600" cy="349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8EB542A8-B991-413C-B448-3D77DFE45ED2}"/>
              </a:ext>
            </a:extLst>
          </p:cNvPr>
          <p:cNvSpPr/>
          <p:nvPr/>
        </p:nvSpPr>
        <p:spPr>
          <a:xfrm>
            <a:off x="8517600" y="2948400"/>
            <a:ext cx="39779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30D44-9FB0-43B8-9F2E-D684A4468F3C}"/>
              </a:ext>
            </a:extLst>
          </p:cNvPr>
          <p:cNvSpPr txBox="1"/>
          <p:nvPr/>
        </p:nvSpPr>
        <p:spPr>
          <a:xfrm>
            <a:off x="2286000" y="3862799"/>
            <a:ext cx="10555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InputFile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9FA7B87-777A-4206-8846-46B978D95930}"/>
              </a:ext>
            </a:extLst>
          </p:cNvPr>
          <p:cNvSpPr txBox="1"/>
          <p:nvPr/>
        </p:nvSpPr>
        <p:spPr>
          <a:xfrm>
            <a:off x="8739360" y="3353400"/>
            <a:ext cx="12337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OutputFile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0C31EBC-4E06-4208-AF9F-08120273A26D}"/>
              </a:ext>
            </a:extLst>
          </p:cNvPr>
          <p:cNvSpPr/>
          <p:nvPr/>
        </p:nvSpPr>
        <p:spPr>
          <a:xfrm>
            <a:off x="4775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Mapper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456BAF6-19E5-4585-A469-9DAF847F873A}"/>
              </a:ext>
            </a:extLst>
          </p:cNvPr>
          <p:cNvSpPr/>
          <p:nvPr/>
        </p:nvSpPr>
        <p:spPr>
          <a:xfrm>
            <a:off x="5990400" y="5355000"/>
            <a:ext cx="1143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Reducer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18AB1-76CA-42E9-8411-72BDCD87C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7680"/>
            <a:ext cx="9071640" cy="1875240"/>
          </a:xfrm>
        </p:spPr>
        <p:txBody>
          <a:bodyPr vert="horz"/>
          <a:lstStyle/>
          <a:p>
            <a:pPr lvl="0"/>
            <a:r>
              <a:rPr lang="en-US"/>
              <a:t>MapReduce .. </a:t>
            </a:r>
            <a:br>
              <a:rPr lang="en-US"/>
            </a:br>
            <a:r>
              <a:rPr lang="en-US"/>
              <a:t>replaced by Yarn (then Kubernetes)</a:t>
            </a:r>
            <a:br>
              <a:rPr lang="en-US"/>
            </a:br>
            <a:r>
              <a:rPr lang="en-US"/>
              <a:t>+ Spark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FBC324-5472-425A-AABD-3BEA3B251FFC}"/>
              </a:ext>
            </a:extLst>
          </p:cNvPr>
          <p:cNvSpPr txBox="1"/>
          <p:nvPr/>
        </p:nvSpPr>
        <p:spPr>
          <a:xfrm>
            <a:off x="914400" y="2971800"/>
            <a:ext cx="8361720" cy="188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Origin = Google paper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resources launcher refactored in “Yarn”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MapReduce  100x slower than Spark  (inneficient saving to disk)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=&gt; Nobody use MapReduce anymore   (except oozie, to launch shell commands)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B7AB1-FB30-4AF4-ACEC-4989789FE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(legacy) Map Reduce … 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A0167-A52E-490E-A9C3-95C0D211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8320" y="1735560"/>
            <a:ext cx="487656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A14F5-E506-452F-A006-9C35DAEC5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00CC-6D72-4630-9ECE-E49300D3C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7839" y="2286360"/>
            <a:ext cx="2256120" cy="14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18D7-C387-4E52-B1DE-6178C4E1B9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Hadoop Ecosystem..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2231E-EF44-4A25-B9E2-DF9FEC93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480" y="1600200"/>
            <a:ext cx="6095519" cy="309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DE0E-A48B-40BA-94DC-5428839B6E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Yarn: </a:t>
            </a:r>
            <a:br>
              <a:rPr lang="en-US"/>
            </a:br>
            <a:r>
              <a:rPr lang="en-US"/>
              <a:t>Yet Another Resource Negotiation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E6802-89D9-4C21-9122-D14FFE8AD466}"/>
              </a:ext>
            </a:extLst>
          </p:cNvPr>
          <p:cNvSpPr txBox="1"/>
          <p:nvPr/>
        </p:nvSpPr>
        <p:spPr>
          <a:xfrm>
            <a:off x="1373759" y="1959480"/>
            <a:ext cx="7998840" cy="329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MapReduce1  (no more used)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      (~ nobody uses)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        (stuck to Hadoop)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 … very Fashion since 2014 )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Google Borg / Omega (internal, inspiring Kubernetes)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AFFBC-825E-4AC6-9099-9DA732945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82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Spark clustering supports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9CD69F-B1B0-43A2-87D4-5FB16586540A}"/>
              </a:ext>
            </a:extLst>
          </p:cNvPr>
          <p:cNvSpPr txBox="1"/>
          <p:nvPr/>
        </p:nvSpPr>
        <p:spPr>
          <a:xfrm>
            <a:off x="816480" y="1041479"/>
            <a:ext cx="6720480" cy="4405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None   --master local[*]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SSH (mode “standalone”)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IP:PORT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Mesos   (since 1.0 …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deprecated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in 3.2.0)</a:t>
            </a:r>
            <a:b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mesos://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host:5050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Yarn v2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 Kubernetes  (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since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3.0)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--master </a:t>
            </a: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k8s: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//https://&lt;k8s-apiserver&gt;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C53A9C9-3BF3-4DE4-B137-3A89212D1A50}"/>
              </a:ext>
            </a:extLst>
          </p:cNvPr>
          <p:cNvSpPr/>
          <p:nvPr/>
        </p:nvSpPr>
        <p:spPr>
          <a:xfrm>
            <a:off x="8108999" y="2044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F3067A6-B19C-4860-B06D-320678F87977}"/>
              </a:ext>
            </a:extLst>
          </p:cNvPr>
          <p:cNvSpPr/>
          <p:nvPr/>
        </p:nvSpPr>
        <p:spPr>
          <a:xfrm>
            <a:off x="8229600" y="36576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0C5880D-A77A-4F9D-8618-47146F695A89}"/>
              </a:ext>
            </a:extLst>
          </p:cNvPr>
          <p:cNvSpPr/>
          <p:nvPr/>
        </p:nvSpPr>
        <p:spPr>
          <a:xfrm>
            <a:off x="8108999" y="4492800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A0A0A-5EA1-4085-B7C8-1C579DAF6159}"/>
              </a:ext>
            </a:extLst>
          </p:cNvPr>
          <p:cNvSpPr txBox="1"/>
          <p:nvPr/>
        </p:nvSpPr>
        <p:spPr>
          <a:xfrm>
            <a:off x="8458200" y="24951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FF4BF-EB06-4477-B967-5209EC38BFC0}"/>
              </a:ext>
            </a:extLst>
          </p:cNvPr>
          <p:cNvSpPr txBox="1"/>
          <p:nvPr/>
        </p:nvSpPr>
        <p:spPr>
          <a:xfrm>
            <a:off x="8458200" y="3886200"/>
            <a:ext cx="966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Present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60921-2601-434E-8CCF-A7DAC0076B90}"/>
              </a:ext>
            </a:extLst>
          </p:cNvPr>
          <p:cNvSpPr txBox="1"/>
          <p:nvPr/>
        </p:nvSpPr>
        <p:spPr>
          <a:xfrm>
            <a:off x="8405640" y="4911480"/>
            <a:ext cx="8405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84567-7F5F-4822-B8B3-239B022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439920"/>
            <a:ext cx="914400" cy="4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4BBEE-6D39-44DB-AE47-D258D6D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0" y="2286000"/>
            <a:ext cx="887400" cy="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1998000" y="18288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1998000" y="2743199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033999" y="1371599"/>
            <a:ext cx="1217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648800" y="18774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1828800" y="19674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648800" y="209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1828800" y="218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648800" y="277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1828800" y="286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648800" y="29941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1828800" y="30841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41200" y="1792800"/>
            <a:ext cx="146231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3477600" y="34290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249000" y="29718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249000" y="2057400"/>
            <a:ext cx="228960" cy="16005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092400" y="3886200"/>
            <a:ext cx="1613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 postgresql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52567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249000" y="1936800"/>
            <a:ext cx="1492200" cy="120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72421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5063522" y="2162995"/>
            <a:ext cx="228600" cy="24336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3770707" y="2298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3477960" y="2527200"/>
            <a:ext cx="1284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4608600">
            <a:off x="582698" y="3822666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722880" y="3886200"/>
            <a:ext cx="16772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5257800" y="2162880"/>
            <a:ext cx="11941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7543799" y="2140920"/>
            <a:ext cx="9154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8674200" y="161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8602200" y="1684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8566200" y="1792800"/>
            <a:ext cx="1371599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Comparison … Kubernetes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697400" y="24426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348200" y="256319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528200" y="26532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2600" y="2478600"/>
            <a:ext cx="1133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200400" y="18288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2743199" y="2057400"/>
            <a:ext cx="457201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2971800" y="1482479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47412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52567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46926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3657600" y="1936800"/>
            <a:ext cx="1083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6726600" y="18288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7242120" y="14436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6678000" y="1792800"/>
            <a:ext cx="18288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8735399" y="1446480"/>
            <a:ext cx="1017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4753800" y="25272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6829200" y="287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6829200" y="323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8665200" y="3236400"/>
            <a:ext cx="1092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69819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7210573" y="2189952"/>
            <a:ext cx="446039" cy="1922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3770707" y="2514014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477960" y="2671200"/>
            <a:ext cx="1284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4608600">
            <a:off x="582698" y="3822666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722880" y="3886200"/>
            <a:ext cx="1854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kubectl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7543799" y="2140920"/>
            <a:ext cx="9154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577800" y="43434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3924484" y="219263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3C0F18A-8AEE-4F85-8EED-EFFA19E9C9A9}"/>
              </a:ext>
            </a:extLst>
          </p:cNvPr>
          <p:cNvSpPr/>
          <p:nvPr/>
        </p:nvSpPr>
        <p:spPr>
          <a:xfrm>
            <a:off x="5304600" y="1642319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Prev Master Attempt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E41EED0-5462-4FA5-9420-9C9D29063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app: 3..N Java process</a:t>
            </a:r>
            <a:br>
              <a:rPr lang="en-US"/>
            </a:br>
            <a:r>
              <a:rPr lang="en-US"/>
              <a:t>Client+Master+N Containers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53229D4-FB6B-4ADA-8CF1-14181E34F0D8}"/>
              </a:ext>
            </a:extLst>
          </p:cNvPr>
          <p:cNvSpPr/>
          <p:nvPr/>
        </p:nvSpPr>
        <p:spPr>
          <a:xfrm>
            <a:off x="4955400" y="2050919"/>
            <a:ext cx="1600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29AF39-CD3F-40A8-BF3A-792FB7F78D86}"/>
              </a:ext>
            </a:extLst>
          </p:cNvPr>
          <p:cNvSpPr/>
          <p:nvPr/>
        </p:nvSpPr>
        <p:spPr>
          <a:xfrm>
            <a:off x="5533560" y="321336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E8F1879-8A9C-4036-AD38-1E8D559FBBA9}"/>
              </a:ext>
            </a:extLst>
          </p:cNvPr>
          <p:cNvSpPr/>
          <p:nvPr/>
        </p:nvSpPr>
        <p:spPr>
          <a:xfrm>
            <a:off x="5869800" y="3657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30461D-2879-4F0A-8B27-AD0EC20976DF}"/>
              </a:ext>
            </a:extLst>
          </p:cNvPr>
          <p:cNvSpPr/>
          <p:nvPr/>
        </p:nvSpPr>
        <p:spPr>
          <a:xfrm rot="5181600">
            <a:off x="6965690" y="2862586"/>
            <a:ext cx="67032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5633379-EF81-4501-84D0-F24374A00C09}"/>
              </a:ext>
            </a:extLst>
          </p:cNvPr>
          <p:cNvSpPr/>
          <p:nvPr/>
        </p:nvSpPr>
        <p:spPr>
          <a:xfrm rot="4608600">
            <a:off x="2229698" y="3365467"/>
            <a:ext cx="690119" cy="40644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2E6B41-41BC-4191-970F-631FC28B8304}"/>
              </a:ext>
            </a:extLst>
          </p:cNvPr>
          <p:cNvSpPr/>
          <p:nvPr/>
        </p:nvSpPr>
        <p:spPr>
          <a:xfrm>
            <a:off x="2332800" y="3886200"/>
            <a:ext cx="1479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F17E465-CE57-45D6-91D6-D0CC8424BCB5}"/>
              </a:ext>
            </a:extLst>
          </p:cNvPr>
          <p:cNvSpPr/>
          <p:nvPr/>
        </p:nvSpPr>
        <p:spPr>
          <a:xfrm>
            <a:off x="6337800" y="43416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E23597-4579-49F4-91B8-7A1049C2B2EB}"/>
              </a:ext>
            </a:extLst>
          </p:cNvPr>
          <p:cNvSpPr txBox="1"/>
          <p:nvPr/>
        </p:nvSpPr>
        <p:spPr>
          <a:xfrm>
            <a:off x="6098399" y="3886200"/>
            <a:ext cx="372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...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502D5BB-B9BD-4F51-9170-2DE2EF96564C}"/>
              </a:ext>
            </a:extLst>
          </p:cNvPr>
          <p:cNvSpPr/>
          <p:nvPr/>
        </p:nvSpPr>
        <p:spPr>
          <a:xfrm rot="5181600">
            <a:off x="7077900" y="3148006"/>
            <a:ext cx="1086480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365E1CF-6AF1-494B-AEE7-2A33BBB53885}"/>
              </a:ext>
            </a:extLst>
          </p:cNvPr>
          <p:cNvSpPr/>
          <p:nvPr/>
        </p:nvSpPr>
        <p:spPr>
          <a:xfrm rot="5181600">
            <a:off x="7242009" y="3413287"/>
            <a:ext cx="1481759" cy="368640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3A8DA4-AD2D-4767-9CC2-6FAFEE85D88F}"/>
              </a:ext>
            </a:extLst>
          </p:cNvPr>
          <p:cNvSpPr txBox="1"/>
          <p:nvPr/>
        </p:nvSpPr>
        <p:spPr>
          <a:xfrm>
            <a:off x="3126600" y="2057400"/>
            <a:ext cx="19591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Master attempt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retry)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A73D2E4-0027-433A-BC60-C4123A799326}"/>
              </a:ext>
            </a:extLst>
          </p:cNvPr>
          <p:cNvSpPr/>
          <p:nvPr/>
        </p:nvSpPr>
        <p:spPr>
          <a:xfrm rot="5426400">
            <a:off x="2899299" y="4309128"/>
            <a:ext cx="228600" cy="11430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AE9E40-F642-408E-86B4-5ED9EF56A2E2}"/>
              </a:ext>
            </a:extLst>
          </p:cNvPr>
          <p:cNvSpPr txBox="1"/>
          <p:nvPr/>
        </p:nvSpPr>
        <p:spPr>
          <a:xfrm>
            <a:off x="1767240" y="4993200"/>
            <a:ext cx="2375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Unmanaged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(maybe not in cluster)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33F3153-F3D3-4309-960C-898C96FE37AA}"/>
              </a:ext>
            </a:extLst>
          </p:cNvPr>
          <p:cNvSpPr/>
          <p:nvPr/>
        </p:nvSpPr>
        <p:spPr>
          <a:xfrm rot="5426400">
            <a:off x="6556400" y="2986937"/>
            <a:ext cx="228600" cy="388583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DDF5C3-EE61-40EC-85F6-FE32E4906DF2}"/>
              </a:ext>
            </a:extLst>
          </p:cNvPr>
          <p:cNvSpPr txBox="1"/>
          <p:nvPr/>
        </p:nvSpPr>
        <p:spPr>
          <a:xfrm>
            <a:off x="5112000" y="5101200"/>
            <a:ext cx="35395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Scheduled somewhere  in cluster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5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Comparison with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30724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1958040" y="1470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138040" y="1560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1958040" y="16869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138040" y="17769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4534200" y="1565999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6195600" y="14220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5846399" y="15786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6026399" y="16686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668520"/>
            <a:ext cx="1175760" cy="7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6879" y="704160"/>
            <a:ext cx="639720" cy="6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057400" y="287640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4534200" y="286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6161400" y="2882520"/>
            <a:ext cx="17082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0574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4534200" y="358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6172200" y="34056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0574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4536000" y="421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6172200" y="4104000"/>
            <a:ext cx="1828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33912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1816200" y="2167200"/>
            <a:ext cx="1613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eg. postgresql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4534200" y="23220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6786000" y="2239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6100920" y="2167560"/>
            <a:ext cx="63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290979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1575000" y="5185800"/>
            <a:ext cx="18388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Fifo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4536000" y="5245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7733075" y="5251978"/>
            <a:ext cx="228600" cy="685799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6146280" y="5077800"/>
            <a:ext cx="2094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extensions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(Volcano, UniKorn)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1971000" y="4717800"/>
            <a:ext cx="1331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6172200" y="4728600"/>
            <a:ext cx="12596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Quota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4536000" y="4813200"/>
            <a:ext cx="685799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88F5D5E3-9272-44AD-94C4-FAAC37EC978C}"/>
              </a:ext>
            </a:extLst>
          </p:cNvPr>
          <p:cNvSpPr/>
          <p:nvPr/>
        </p:nvSpPr>
        <p:spPr>
          <a:xfrm>
            <a:off x="5943600" y="5029200"/>
            <a:ext cx="3657600" cy="613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5486399" cy="3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6400799" y="2286000"/>
            <a:ext cx="32378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7EB61-6AEE-46FD-852D-63A534C084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Capacity Scheduler config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715B5B-2018-4307-A3C0-72D6C8F3ABC2}"/>
              </a:ext>
            </a:extLst>
          </p:cNvPr>
          <p:cNvSpPr txBox="1"/>
          <p:nvPr/>
        </p:nvSpPr>
        <p:spPr>
          <a:xfrm>
            <a:off x="636120" y="1143000"/>
            <a:ext cx="6224760" cy="234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scheduler-conf.xml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&lt;name&gt;yarn.scheduler.capacity.root</a:t>
            </a:r>
            <a:r>
              <a:rPr lang="en-US" sz="16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&lt;value&gt;a,b,c&lt;/value&gt;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&lt;name&gt;yarn.scheduler.capacity.{QueueXX}.{propertyYY}&lt;/name&gt;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&lt;value&gt;..&lt;/value&gt;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26F70D-1EB9-46C7-9A23-5DA26A491181}"/>
              </a:ext>
            </a:extLst>
          </p:cNvPr>
          <p:cNvSpPr txBox="1"/>
          <p:nvPr/>
        </p:nvSpPr>
        <p:spPr>
          <a:xfrm>
            <a:off x="2804040" y="3063959"/>
            <a:ext cx="715464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property: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.queues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.. child queue names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12.5  	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.maximum-capacity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15.0	Maximum queue capacity in %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.minimum-user-limit-percent 100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.user-limit-factor   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.maximum-allocation-mb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80G max memory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.maximum-allocation-vcores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32  max vcores for each 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.weight                       1.5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3EDBB-E96A-4F3D-9F04-E46EC9C5ED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Kubernetes Queue …</a:t>
            </a:r>
            <a:br>
              <a:rPr lang="en-US"/>
            </a:br>
            <a:r>
              <a:rPr lang="en-US"/>
              <a:t>Volcano, UniKorn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85882-FB78-44D6-92B1-9C430D875117}"/>
              </a:ext>
            </a:extLst>
          </p:cNvPr>
          <p:cNvSpPr txBox="1"/>
          <p:nvPr/>
        </p:nvSpPr>
        <p:spPr>
          <a:xfrm>
            <a:off x="228600" y="1373039"/>
            <a:ext cx="6714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built-in in Kubernetes 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Allocation spark-driver  =&gt;  will allocate N x spark-executers next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K8s built-in “pod scheduler”  NOT adapted for BigData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634A-1AD3-4166-9C58-127B86A2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600"/>
            <a:ext cx="2514600" cy="4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337431-9F98-48D3-9263-176A7BE4ED45}"/>
              </a:ext>
            </a:extLst>
          </p:cNvPr>
          <p:cNvSpPr txBox="1"/>
          <p:nvPr/>
        </p:nvSpPr>
        <p:spPr>
          <a:xfrm>
            <a:off x="4114800" y="3768480"/>
            <a:ext cx="20217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https://volcano.sh/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C5E1C2-E065-46BD-A4CF-30AE97ECEE03}"/>
              </a:ext>
            </a:extLst>
          </p:cNvPr>
          <p:cNvSpPr txBox="1"/>
          <p:nvPr/>
        </p:nvSpPr>
        <p:spPr>
          <a:xfrm>
            <a:off x="7194599" y="721800"/>
            <a:ext cx="2792880" cy="4868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# kubectl create -f job.yaml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apiVersion: batch.volcano.sh/v1alpha1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kind: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metadata: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name: job-1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minAvailable: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schedulerName: volcano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queue: test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event: PodEvicted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action: RestartJob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tasks: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 replicas: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name: 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policies: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- event: TaskCompleted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action: CompleteJob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template: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spec: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containers: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-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resources: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requests: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limits: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cpu: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restartPolicy: Never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EF6B5-04C9-44EC-982F-F7E6984F4E06}"/>
              </a:ext>
            </a:extLst>
          </p:cNvPr>
          <p:cNvSpPr txBox="1"/>
          <p:nvPr/>
        </p:nvSpPr>
        <p:spPr>
          <a:xfrm>
            <a:off x="4114800" y="4682880"/>
            <a:ext cx="2997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https://yunikorn.apache.org/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52A1F-993C-429E-9448-10F93A01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83440" y="4281840"/>
            <a:ext cx="1416959" cy="14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0492-6517-42F3-8AC9-8FDB5B1056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00" y="-6984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Launching App in Yarn …</a:t>
            </a:r>
            <a:br>
              <a:rPr lang="en-US"/>
            </a:br>
            <a:r>
              <a:rPr lang="en-US"/>
              <a:t>conf in java … &gt;100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FC5B3-9464-4D34-B4E8-89DFDB9E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6022800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6B4DE-15CF-405C-B566-27C2E91888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1720800"/>
            <a:ext cx="3408480" cy="35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AD1F-C3DC-4910-8BCF-7BFC2C0D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92960" y="2057400"/>
            <a:ext cx="32090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7BD74-7B34-4A22-B3B1-ED717FA80D4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18240" y="2178000"/>
            <a:ext cx="320940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B7A36-2496-4201-9C20-5B92230165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2599" y="2286000"/>
            <a:ext cx="3899160" cy="34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535D6-0899-408A-A6B7-645279059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8040"/>
            <a:ext cx="9071640" cy="1081080"/>
          </a:xfrm>
        </p:spPr>
        <p:txBody>
          <a:bodyPr vert="horz"/>
          <a:lstStyle/>
          <a:p>
            <a:pPr lvl="0"/>
            <a:r>
              <a:rPr lang="en-US"/>
              <a:t>Low-Level Focus</a:t>
            </a:r>
            <a:br>
              <a:rPr lang="en-US"/>
            </a:br>
            <a:r>
              <a:rPr lang="en-US" sz="3200"/>
              <a:t>ZooKeeper, HDFS, Yarn, Oozie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FDA50FA-90A0-483A-ABCF-2B99A178DF98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5C20D-1DF9-4CA1-BEB6-E493B1DB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04F1D-9571-47DA-A4CC-022B4BA8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27CB2DD-4D0D-4CCF-B98C-653A564A13F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DD1DA9C-B202-4727-AD2F-BB9C1A024C04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5634E-7153-4799-A655-A620BB70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522D88C-8FDC-4452-B6BA-56172074AA43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C974-FD3B-42B8-94CE-EF4F3AE3C9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9C29-3CD7-4C27-AE59-DF0720DCAE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Just the beginning...</a:t>
            </a:r>
            <a:br>
              <a:rPr lang="en-US"/>
            </a:br>
            <a:r>
              <a:rPr lang="en-US"/>
              <a:t>Need also ApplicationMaster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82E17-FE61-4383-B45E-0EA903DD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28120"/>
            <a:ext cx="4139279" cy="38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68ED-6F47-4ED4-8940-E999B1C1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1600200"/>
            <a:ext cx="4236480" cy="2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19B9B-756E-4EDC-B881-6ADD664D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33840" y="1600200"/>
            <a:ext cx="3724560" cy="37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FACF-FE6B-4083-876D-5D23BCA7E9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Using Yarn api..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244DB-5B47-4B16-B802-CF3F7939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2879" y="2057400"/>
            <a:ext cx="3345120" cy="23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2DE4D-A68B-40FD-AE28-27B337A7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1200" y="2563199"/>
            <a:ext cx="2286000" cy="12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6ACC8-1515-4E4A-832C-FF94B93B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74000" y="1673999"/>
            <a:ext cx="1470600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A5E27E1-D698-4686-93ED-302706A89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Launching app on Yarn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1EC49-8E3B-4BCF-9153-7C77693F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51200" y="1710000"/>
            <a:ext cx="914400" cy="47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imple 1">
            <a:extLst>
              <a:ext uri="{FF2B5EF4-FFF2-40B4-BE49-F238E27FC236}">
                <a16:creationId xmlns:a16="http://schemas.microsoft.com/office/drawing/2014/main" id="{AB9DF77C-24FC-4801-AEFD-14E7F511B965}"/>
              </a:ext>
            </a:extLst>
          </p:cNvPr>
          <p:cNvSpPr/>
          <p:nvPr/>
        </p:nvSpPr>
        <p:spPr>
          <a:xfrm>
            <a:off x="819000" y="2467800"/>
            <a:ext cx="685799" cy="903959"/>
          </a:xfrm>
          <a:prstGeom prst="rect">
            <a:avLst/>
          </a:prstGeom>
        </p:spPr>
        <p:txBody>
          <a:bodyPr vert="horz" wrap="square" lIns="94680" tIns="51480" rIns="94680" bIns="51480" fromWordArt="1" anchor="ctr" anchorCtr="1" compatLnSpc="0">
            <a:prstTxWarp prst="textPlain">
              <a:avLst/>
            </a:prstTxWarp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1" i="0" u="none" strike="noStrike" kern="1200" cap="none" baseline="0">
                <a:ln>
                  <a:noFill/>
                </a:ln>
                <a:solidFill>
                  <a:srgbClr val="2A6099"/>
                </a:solidFill>
                <a:latin typeface="Noto Sans" pitchFamily="34"/>
                <a:ea typeface="MS Gothic" pitchFamily="2"/>
                <a:cs typeface="Tahoma" pitchFamily="2"/>
              </a:defRPr>
            </a:pPr>
            <a:r>
              <a:rPr lang="en-US" sz="2400" b="1" i="0" u="none" strike="noStrike" kern="1200" cap="none" baseline="0">
                <a:ln w="19080">
                  <a:solidFill>
                    <a:srgbClr val="808080"/>
                  </a:solidFill>
                  <a:prstDash val="solid"/>
                  <a:miter/>
                </a:ln>
                <a:solidFill>
                  <a:srgbClr val="FFFFFF"/>
                </a:solidFill>
                <a:latin typeface="Noto Sans" pitchFamily="34"/>
                <a:ea typeface="MS Gothic" pitchFamily="2"/>
                <a:cs typeface="Tahoma" pitchFamily="2"/>
              </a:rPr>
              <a:t>?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A64BA04-720D-4946-8B3F-A1E1B961E4B6}"/>
              </a:ext>
            </a:extLst>
          </p:cNvPr>
          <p:cNvSpPr/>
          <p:nvPr/>
        </p:nvSpPr>
        <p:spPr>
          <a:xfrm rot="5487000">
            <a:off x="1610497" y="26237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D397365-9F09-4593-84A2-84470C95FF3C}"/>
              </a:ext>
            </a:extLst>
          </p:cNvPr>
          <p:cNvSpPr/>
          <p:nvPr/>
        </p:nvSpPr>
        <p:spPr>
          <a:xfrm>
            <a:off x="47268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181BE6-44E6-4F05-B039-F56EA0D9BDDE}"/>
              </a:ext>
            </a:extLst>
          </p:cNvPr>
          <p:cNvSpPr txBox="1"/>
          <p:nvPr/>
        </p:nvSpPr>
        <p:spPr>
          <a:xfrm>
            <a:off x="5304600" y="1560600"/>
            <a:ext cx="17946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Builtin: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Spark-submit 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--master yarn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A57056B-A32A-44E1-AD5A-A667AF8462EC}"/>
              </a:ext>
            </a:extLst>
          </p:cNvPr>
          <p:cNvSpPr/>
          <p:nvPr/>
        </p:nvSpPr>
        <p:spPr>
          <a:xfrm>
            <a:off x="7383600" y="1866599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5455A7-0B60-45D6-BAA9-78BB5BAE0727}"/>
              </a:ext>
            </a:extLst>
          </p:cNvPr>
          <p:cNvSpPr txBox="1"/>
          <p:nvPr/>
        </p:nvSpPr>
        <p:spPr>
          <a:xfrm>
            <a:off x="2806200" y="2973600"/>
            <a:ext cx="176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distributed)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E7D4F5-4211-44FE-94C9-A73D048C9FCF}"/>
              </a:ext>
            </a:extLst>
          </p:cNvPr>
          <p:cNvSpPr/>
          <p:nvPr/>
        </p:nvSpPr>
        <p:spPr>
          <a:xfrm>
            <a:off x="46926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39856C-590D-4621-A87F-A43AE9FCD159}"/>
              </a:ext>
            </a:extLst>
          </p:cNvPr>
          <p:cNvSpPr txBox="1"/>
          <p:nvPr/>
        </p:nvSpPr>
        <p:spPr>
          <a:xfrm>
            <a:off x="5029200" y="3586320"/>
            <a:ext cx="31723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Declare in oozie 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&lt;action&gt; &lt;shell&gt;...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AA1DA9B-431C-4514-AFBF-89FEB3233CDC}"/>
              </a:ext>
            </a:extLst>
          </p:cNvPr>
          <p:cNvSpPr/>
          <p:nvPr/>
        </p:nvSpPr>
        <p:spPr>
          <a:xfrm>
            <a:off x="7315200" y="3081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0DDE4-2A12-4A16-B258-28FAD9C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22120" y="2816999"/>
            <a:ext cx="914039" cy="7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E12617-C116-42F5-A371-8EE686B10DCD}"/>
              </a:ext>
            </a:extLst>
          </p:cNvPr>
          <p:cNvSpPr txBox="1"/>
          <p:nvPr/>
        </p:nvSpPr>
        <p:spPr>
          <a:xfrm>
            <a:off x="8229600" y="3586320"/>
            <a:ext cx="18586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Config + Web UI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022738-C763-480D-A290-3C289D05BC2E}"/>
              </a:ext>
            </a:extLst>
          </p:cNvPr>
          <p:cNvSpPr txBox="1"/>
          <p:nvPr/>
        </p:nvSpPr>
        <p:spPr>
          <a:xfrm>
            <a:off x="2806200" y="4440600"/>
            <a:ext cx="14975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Distributed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Hadoop App,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spark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9062B56-96EC-4EF5-AB12-72B7D0E05DFE}"/>
              </a:ext>
            </a:extLst>
          </p:cNvPr>
          <p:cNvSpPr/>
          <p:nvPr/>
        </p:nvSpPr>
        <p:spPr>
          <a:xfrm>
            <a:off x="4728600" y="47412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8EFB50-505A-4A2E-A838-55C2AD71EDEC}"/>
              </a:ext>
            </a:extLst>
          </p:cNvPr>
          <p:cNvSpPr txBox="1"/>
          <p:nvPr/>
        </p:nvSpPr>
        <p:spPr>
          <a:xfrm>
            <a:off x="5342400" y="4561200"/>
            <a:ext cx="17658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Reconsider !!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Maybe services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Multiple oozie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Kubernetes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1E7914-6E86-4B79-99A5-C6C95CAA10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58200" y="4550040"/>
            <a:ext cx="651240" cy="8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272482A-5C0A-4B51-B874-55D12D4F20C7}"/>
              </a:ext>
            </a:extLst>
          </p:cNvPr>
          <p:cNvSpPr/>
          <p:nvPr/>
        </p:nvSpPr>
        <p:spPr>
          <a:xfrm>
            <a:off x="7315560" y="4665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EC3E2-60D4-4F4C-ACF2-7B93C2811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Commands Line</a:t>
            </a:r>
            <a:br>
              <a:rPr lang="en-US"/>
            </a:br>
            <a:r>
              <a:rPr lang="en-US"/>
              <a:t>(not for launch)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0B2A22-7D1F-4A44-A2B5-546B466E2947}"/>
              </a:ext>
            </a:extLst>
          </p:cNvPr>
          <p:cNvSpPr txBox="1"/>
          <p:nvPr/>
        </p:nvSpPr>
        <p:spPr>
          <a:xfrm>
            <a:off x="1820160" y="2096639"/>
            <a:ext cx="5266440" cy="2703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-list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-status &lt;applicationdId&gt;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app -kill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-applicationId &lt;applicationId&gt;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yarn logs -containerId &lt;containerId&gt;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8063-CA64-44F9-A65B-929E973B17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&amp; Logs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040E2-0F96-4E10-9C70-A018BD79CAF1}"/>
              </a:ext>
            </a:extLst>
          </p:cNvPr>
          <p:cNvSpPr txBox="1"/>
          <p:nvPr/>
        </p:nvSpPr>
        <p:spPr>
          <a:xfrm>
            <a:off x="1236599" y="1286280"/>
            <a:ext cx="76788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As a developper, ops, admin, datascientist …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It is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necessary to get logs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to diagnose/launch/understand your job app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“not mandatory”, but (would have) help (if practical)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D625-3282-43C6-AC02-A576856726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080" y="3342600"/>
            <a:ext cx="1928519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817AF9F-40C3-429F-AAB4-E88C626945EA}"/>
              </a:ext>
            </a:extLst>
          </p:cNvPr>
          <p:cNvSpPr/>
          <p:nvPr/>
        </p:nvSpPr>
        <p:spPr>
          <a:xfrm rot="5487000">
            <a:off x="2431297" y="3777525"/>
            <a:ext cx="685799" cy="457200"/>
          </a:xfrm>
          <a:custGeom>
            <a:avLst/>
            <a:gdLst>
              <a:gd name="f0" fmla="val 0"/>
              <a:gd name="f1" fmla="val 787"/>
              <a:gd name="f2" fmla="val 799"/>
              <a:gd name="f3" fmla="val 439"/>
              <a:gd name="f4" fmla="val 12"/>
              <a:gd name="f5" fmla="val 535"/>
              <a:gd name="f6" fmla="val 102"/>
              <a:gd name="f7" fmla="val 391"/>
              <a:gd name="f8" fmla="val 246"/>
              <a:gd name="f9" fmla="val 252"/>
              <a:gd name="f10" fmla="val 108"/>
              <a:gd name="f11" fmla="val 349"/>
              <a:gd name="f12" fmla="val 348"/>
              <a:gd name="f13" fmla="val 258"/>
              <a:gd name="f14" fmla="val 282"/>
              <a:gd name="f15" fmla="val 433"/>
              <a:gd name="f16" fmla="val 511"/>
              <a:gd name="f17" fmla="val 427"/>
              <a:gd name="f18" fmla="val 685"/>
              <a:gd name="f19" fmla="val 78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787" h="799">
                <a:moveTo>
                  <a:pt x="f3" y="f4"/>
                </a:move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4"/>
                </a:lnTo>
                <a:lnTo>
                  <a:pt x="f0" y="f0"/>
                </a:lnTo>
                <a:lnTo>
                  <a:pt x="f4" y="f12"/>
                </a:lnTo>
                <a:lnTo>
                  <a:pt x="f10" y="f13"/>
                </a:lnTo>
                <a:lnTo>
                  <a:pt x="f14" y="f15"/>
                </a:lnTo>
                <a:lnTo>
                  <a:pt x="f14" y="f2"/>
                </a:lnTo>
                <a:lnTo>
                  <a:pt x="f16" y="f2"/>
                </a:lnTo>
                <a:lnTo>
                  <a:pt x="f16" y="f17"/>
                </a:lnTo>
                <a:lnTo>
                  <a:pt x="f18" y="f9"/>
                </a:lnTo>
                <a:lnTo>
                  <a:pt x="f19" y="f12"/>
                </a:lnTo>
                <a:lnTo>
                  <a:pt x="f1" y="f0"/>
                </a:lnTo>
                <a:lnTo>
                  <a:pt x="f3" y="f4"/>
                </a:lnTo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48DBF-5116-4702-BEE8-A5A93B8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82119" y="4116960"/>
            <a:ext cx="4261680" cy="13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81FA9-04ED-4B67-9D14-C1333A679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39640" y="2851200"/>
            <a:ext cx="4304160" cy="11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787D0-0069-4A0A-8515-5BCA74B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8999" y="3164399"/>
            <a:ext cx="2057400" cy="19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7CCB3-AC6C-4EA4-AA5F-57D9E11F7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16951E-50AA-42AE-AD1E-5281B87C1A9A}"/>
              </a:ext>
            </a:extLst>
          </p:cNvPr>
          <p:cNvSpPr txBox="1"/>
          <p:nvPr/>
        </p:nvSpPr>
        <p:spPr>
          <a:xfrm>
            <a:off x="4114800" y="2670480"/>
            <a:ext cx="938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35D73E33-0E2F-4DA8-A15B-0AF9CA29168C}"/>
              </a:ext>
            </a:extLst>
          </p:cNvPr>
          <p:cNvSpPr/>
          <p:nvPr/>
        </p:nvSpPr>
        <p:spPr>
          <a:xfrm flipV="1">
            <a:off x="4800600" y="2057400"/>
            <a:ext cx="4572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ED09B1-FACB-4FCC-839A-90D51D69CEE5}"/>
              </a:ext>
            </a:extLst>
          </p:cNvPr>
          <p:cNvSpPr txBox="1"/>
          <p:nvPr/>
        </p:nvSpPr>
        <p:spPr>
          <a:xfrm>
            <a:off x="5257800" y="1828800"/>
            <a:ext cx="2273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Impossible to search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7CD95FF0-FB86-4FF3-AF63-1E9EF10DA7DD}"/>
              </a:ext>
            </a:extLst>
          </p:cNvPr>
          <p:cNvSpPr/>
          <p:nvPr/>
        </p:nvSpPr>
        <p:spPr>
          <a:xfrm flipH="1" flipV="1">
            <a:off x="4114800" y="1828800"/>
            <a:ext cx="457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81A331-782F-428E-AAF3-5BAAA4C43A1E}"/>
              </a:ext>
            </a:extLst>
          </p:cNvPr>
          <p:cNvSpPr txBox="1"/>
          <p:nvPr/>
        </p:nvSpPr>
        <p:spPr>
          <a:xfrm>
            <a:off x="3512160" y="1492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Slow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C072D0-026C-4872-BBBE-3C9136A9D428}"/>
              </a:ext>
            </a:extLst>
          </p:cNvPr>
          <p:cNvSpPr txBox="1"/>
          <p:nvPr/>
        </p:nvSpPr>
        <p:spPr>
          <a:xfrm>
            <a:off x="1145160" y="2286000"/>
            <a:ext cx="274103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Paginated to 25 per page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6D63198E-0504-4C5D-A7E4-BE607B64D9B6}"/>
              </a:ext>
            </a:extLst>
          </p:cNvPr>
          <p:cNvSpPr/>
          <p:nvPr/>
        </p:nvSpPr>
        <p:spPr>
          <a:xfrm flipV="1">
            <a:off x="7315200" y="1600200"/>
            <a:ext cx="2285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633AB2-DB1B-4EA7-9298-C8DD2AAEAEA8}"/>
              </a:ext>
            </a:extLst>
          </p:cNvPr>
          <p:cNvSpPr txBox="1"/>
          <p:nvPr/>
        </p:nvSpPr>
        <p:spPr>
          <a:xfrm>
            <a:off x="7579800" y="1299600"/>
            <a:ext cx="1043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Filter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971FADD3-782E-4116-9A26-E26023117A6A}"/>
              </a:ext>
            </a:extLst>
          </p:cNvPr>
          <p:cNvSpPr/>
          <p:nvPr/>
        </p:nvSpPr>
        <p:spPr>
          <a:xfrm>
            <a:off x="7579800" y="2010239"/>
            <a:ext cx="323999" cy="11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9F267E-47A8-41D8-B8A4-9D6FC748190C}"/>
              </a:ext>
            </a:extLst>
          </p:cNvPr>
          <p:cNvSpPr txBox="1"/>
          <p:nvPr/>
        </p:nvSpPr>
        <p:spPr>
          <a:xfrm>
            <a:off x="7903799" y="1828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Regexp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18E83868-5477-4D3D-B992-AEF556E87F0A}"/>
              </a:ext>
            </a:extLst>
          </p:cNvPr>
          <p:cNvSpPr/>
          <p:nvPr/>
        </p:nvSpPr>
        <p:spPr>
          <a:xfrm>
            <a:off x="7543799" y="2286000"/>
            <a:ext cx="279361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DA665C-26D2-4270-B278-F0E5BE52E3EC}"/>
              </a:ext>
            </a:extLst>
          </p:cNvPr>
          <p:cNvSpPr txBox="1"/>
          <p:nvPr/>
        </p:nvSpPr>
        <p:spPr>
          <a:xfrm>
            <a:off x="7823160" y="2286000"/>
            <a:ext cx="2078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&amp;&amp;, ||, !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5AF9D603-8533-4747-BA57-A5DB08F572AD}"/>
              </a:ext>
            </a:extLst>
          </p:cNvPr>
          <p:cNvSpPr/>
          <p:nvPr/>
        </p:nvSpPr>
        <p:spPr>
          <a:xfrm flipH="1" flipV="1">
            <a:off x="3429000" y="2632320"/>
            <a:ext cx="457200" cy="11087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A66743F-170D-4301-BF3E-8E2A7AC64BF1}"/>
              </a:ext>
            </a:extLst>
          </p:cNvPr>
          <p:cNvSpPr/>
          <p:nvPr/>
        </p:nvSpPr>
        <p:spPr>
          <a:xfrm flipH="1" flipV="1">
            <a:off x="1143000" y="2175120"/>
            <a:ext cx="4572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44372D-21E7-4DC1-8EE4-204B1B2902B9}"/>
              </a:ext>
            </a:extLst>
          </p:cNvPr>
          <p:cNvSpPr txBox="1"/>
          <p:nvPr/>
        </p:nvSpPr>
        <p:spPr>
          <a:xfrm>
            <a:off x="480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9E308C-E246-438E-987E-A0619F6FD085}"/>
              </a:ext>
            </a:extLst>
          </p:cNvPr>
          <p:cNvSpPr txBox="1"/>
          <p:nvPr/>
        </p:nvSpPr>
        <p:spPr>
          <a:xfrm>
            <a:off x="1272959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34C62C-B09F-43E0-AC1C-70FB40B32440}"/>
              </a:ext>
            </a:extLst>
          </p:cNvPr>
          <p:cNvSpPr txBox="1"/>
          <p:nvPr/>
        </p:nvSpPr>
        <p:spPr>
          <a:xfrm>
            <a:off x="1956960" y="18928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Click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DDE65D41-26BF-4F58-9C0D-56C47334B100}"/>
              </a:ext>
            </a:extLst>
          </p:cNvPr>
          <p:cNvSpPr/>
          <p:nvPr/>
        </p:nvSpPr>
        <p:spPr>
          <a:xfrm flipH="1" flipV="1">
            <a:off x="1600200" y="2175120"/>
            <a:ext cx="1080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07AB5A92-A0A5-486A-8F74-CDEF805DB9A5}"/>
              </a:ext>
            </a:extLst>
          </p:cNvPr>
          <p:cNvSpPr/>
          <p:nvPr/>
        </p:nvSpPr>
        <p:spPr>
          <a:xfrm flipV="1">
            <a:off x="1828800" y="2178000"/>
            <a:ext cx="300600" cy="108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BE6AC42-353E-45BE-A660-2F53D6DB6AFC}"/>
              </a:ext>
            </a:extLst>
          </p:cNvPr>
          <p:cNvSpPr/>
          <p:nvPr/>
        </p:nvSpPr>
        <p:spPr>
          <a:xfrm>
            <a:off x="3886200" y="2514600"/>
            <a:ext cx="1371599" cy="6857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3E0ADEE1-99B2-4E26-B637-77C67F032887}"/>
              </a:ext>
            </a:extLst>
          </p:cNvPr>
          <p:cNvSpPr/>
          <p:nvPr/>
        </p:nvSpPr>
        <p:spPr>
          <a:xfrm flipH="1">
            <a:off x="3429000" y="3118680"/>
            <a:ext cx="685800" cy="53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CDC299-5B2E-4570-A60C-62EBC1CBDFE1}"/>
              </a:ext>
            </a:extLst>
          </p:cNvPr>
          <p:cNvSpPr txBox="1"/>
          <p:nvPr/>
        </p:nvSpPr>
        <p:spPr>
          <a:xfrm>
            <a:off x="2047319" y="3611880"/>
            <a:ext cx="20674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a modern SPA</a:t>
            </a: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BAE818FE-57E9-4828-95DA-E449DB04AA6A}"/>
              </a:ext>
            </a:extLst>
          </p:cNvPr>
          <p:cNvSpPr/>
          <p:nvPr/>
        </p:nvSpPr>
        <p:spPr>
          <a:xfrm flipV="1">
            <a:off x="2514600" y="3958200"/>
            <a:ext cx="457200" cy="385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53BE7B-D720-468C-AEEC-D967B89F84B0}"/>
              </a:ext>
            </a:extLst>
          </p:cNvPr>
          <p:cNvSpPr txBox="1"/>
          <p:nvPr/>
        </p:nvSpPr>
        <p:spPr>
          <a:xfrm>
            <a:off x="1756800" y="4408200"/>
            <a:ext cx="20307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more evolution</a:t>
            </a: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E832ED17-789B-4887-91C3-68AF3A0060E0}"/>
              </a:ext>
            </a:extLst>
          </p:cNvPr>
          <p:cNvSpPr/>
          <p:nvPr/>
        </p:nvSpPr>
        <p:spPr>
          <a:xfrm>
            <a:off x="4572000" y="3200400"/>
            <a:ext cx="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7A0969-7E05-4AA7-A8B4-53B2581899AA}"/>
              </a:ext>
            </a:extLst>
          </p:cNvPr>
          <p:cNvSpPr txBox="1"/>
          <p:nvPr/>
        </p:nvSpPr>
        <p:spPr>
          <a:xfrm>
            <a:off x="4343400" y="3886200"/>
            <a:ext cx="1308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Ag-Grid</a:t>
            </a: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DE2BA2C4-3BD2-4AF6-864D-B0FDBF58CCD9}"/>
              </a:ext>
            </a:extLst>
          </p:cNvPr>
          <p:cNvSpPr/>
          <p:nvPr/>
        </p:nvSpPr>
        <p:spPr>
          <a:xfrm flipH="1">
            <a:off x="4500000" y="4271400"/>
            <a:ext cx="2286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001A7-4593-4047-BE7E-AEC2A4C1E3B2}"/>
              </a:ext>
            </a:extLst>
          </p:cNvPr>
          <p:cNvSpPr txBox="1"/>
          <p:nvPr/>
        </p:nvSpPr>
        <p:spPr>
          <a:xfrm>
            <a:off x="4114800" y="4559040"/>
            <a:ext cx="1220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sorting</a:t>
            </a: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4BED4CED-30A1-4BD0-8751-1A11A1644EFC}"/>
              </a:ext>
            </a:extLst>
          </p:cNvPr>
          <p:cNvSpPr/>
          <p:nvPr/>
        </p:nvSpPr>
        <p:spPr>
          <a:xfrm>
            <a:off x="5029200" y="4232520"/>
            <a:ext cx="6858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25B751-8A0C-4FC3-8937-711EBA3F901E}"/>
              </a:ext>
            </a:extLst>
          </p:cNvPr>
          <p:cNvSpPr txBox="1"/>
          <p:nvPr/>
        </p:nvSpPr>
        <p:spPr>
          <a:xfrm>
            <a:off x="5486399" y="4572000"/>
            <a:ext cx="1436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GroupBy</a:t>
            </a: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9B2FCBF-030B-4B34-9B57-85FD1790E7C7}"/>
              </a:ext>
            </a:extLst>
          </p:cNvPr>
          <p:cNvSpPr/>
          <p:nvPr/>
        </p:nvSpPr>
        <p:spPr>
          <a:xfrm>
            <a:off x="5257800" y="4232520"/>
            <a:ext cx="914400" cy="1108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7F54647-257A-4273-9DDD-CCC967DD46C1}"/>
              </a:ext>
            </a:extLst>
          </p:cNvPr>
          <p:cNvSpPr txBox="1"/>
          <p:nvPr/>
        </p:nvSpPr>
        <p:spPr>
          <a:xfrm>
            <a:off x="6282719" y="4201200"/>
            <a:ext cx="2324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Excel CSV export</a:t>
            </a:r>
          </a:p>
        </p:txBody>
      </p:sp>
      <p:sp>
        <p:nvSpPr>
          <p:cNvPr id="35" name="Connecteur droit 34">
            <a:extLst>
              <a:ext uri="{FF2B5EF4-FFF2-40B4-BE49-F238E27FC236}">
                <a16:creationId xmlns:a16="http://schemas.microsoft.com/office/drawing/2014/main" id="{02A8EA70-8938-4461-887F-40B2D5B4DC99}"/>
              </a:ext>
            </a:extLst>
          </p:cNvPr>
          <p:cNvSpPr/>
          <p:nvPr/>
        </p:nvSpPr>
        <p:spPr>
          <a:xfrm>
            <a:off x="5293800" y="2815200"/>
            <a:ext cx="6858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E23CF5-D194-440E-A72E-213A5ABEDDB1}"/>
              </a:ext>
            </a:extLst>
          </p:cNvPr>
          <p:cNvSpPr txBox="1"/>
          <p:nvPr/>
        </p:nvSpPr>
        <p:spPr>
          <a:xfrm>
            <a:off x="6034319" y="2625480"/>
            <a:ext cx="1966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Scrolling Logs</a:t>
            </a:r>
          </a:p>
        </p:txBody>
      </p:sp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FDCF0595-09FE-4C07-BB6B-ADECABF57A97}"/>
              </a:ext>
            </a:extLst>
          </p:cNvPr>
          <p:cNvSpPr/>
          <p:nvPr/>
        </p:nvSpPr>
        <p:spPr>
          <a:xfrm>
            <a:off x="5257800" y="2971800"/>
            <a:ext cx="6858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EA0285-4BDA-4AC1-A9FC-365AED0FCE86}"/>
              </a:ext>
            </a:extLst>
          </p:cNvPr>
          <p:cNvSpPr txBox="1"/>
          <p:nvPr/>
        </p:nvSpPr>
        <p:spPr>
          <a:xfrm>
            <a:off x="5979600" y="3284279"/>
            <a:ext cx="40852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Full Log in page.. download XX Megas</a:t>
            </a: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1A4E1FB0-2629-4A5F-8722-A521441B864E}"/>
              </a:ext>
            </a:extLst>
          </p:cNvPr>
          <p:cNvSpPr/>
          <p:nvPr/>
        </p:nvSpPr>
        <p:spPr>
          <a:xfrm>
            <a:off x="5222160" y="3043800"/>
            <a:ext cx="721440" cy="613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C2B78BB-24FB-4D8F-9986-583FD0B42C56}"/>
              </a:ext>
            </a:extLst>
          </p:cNvPr>
          <p:cNvSpPr txBox="1"/>
          <p:nvPr/>
        </p:nvSpPr>
        <p:spPr>
          <a:xfrm>
            <a:off x="6037560" y="3666600"/>
            <a:ext cx="2494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Truncate / timeout logs</a:t>
            </a:r>
          </a:p>
        </p:txBody>
      </p:sp>
      <p:sp>
        <p:nvSpPr>
          <p:cNvPr id="41" name="Connecteur droit 40">
            <a:extLst>
              <a:ext uri="{FF2B5EF4-FFF2-40B4-BE49-F238E27FC236}">
                <a16:creationId xmlns:a16="http://schemas.microsoft.com/office/drawing/2014/main" id="{447B0877-35BA-4D0E-895D-FAC799CC9C5C}"/>
              </a:ext>
            </a:extLst>
          </p:cNvPr>
          <p:cNvSpPr/>
          <p:nvPr/>
        </p:nvSpPr>
        <p:spPr>
          <a:xfrm>
            <a:off x="5294160" y="2887200"/>
            <a:ext cx="649440" cy="192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2838EBA-768F-42EE-9EF3-CE80D8A7704D}"/>
              </a:ext>
            </a:extLst>
          </p:cNvPr>
          <p:cNvSpPr txBox="1"/>
          <p:nvPr/>
        </p:nvSpPr>
        <p:spPr>
          <a:xfrm>
            <a:off x="5943600" y="2890079"/>
            <a:ext cx="3819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 are un-structured (String lines)</a:t>
            </a:r>
          </a:p>
        </p:txBody>
      </p:sp>
      <p:sp>
        <p:nvSpPr>
          <p:cNvPr id="43" name="Connecteur droit 42">
            <a:extLst>
              <a:ext uri="{FF2B5EF4-FFF2-40B4-BE49-F238E27FC236}">
                <a16:creationId xmlns:a16="http://schemas.microsoft.com/office/drawing/2014/main" id="{DC8363E2-F17D-43DC-B6E8-2B8477AC0218}"/>
              </a:ext>
            </a:extLst>
          </p:cNvPr>
          <p:cNvSpPr/>
          <p:nvPr/>
        </p:nvSpPr>
        <p:spPr>
          <a:xfrm flipH="1">
            <a:off x="2743199" y="2971800"/>
            <a:ext cx="11430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2E6D90-B205-42A6-91B6-252D89568C45}"/>
              </a:ext>
            </a:extLst>
          </p:cNvPr>
          <p:cNvSpPr txBox="1"/>
          <p:nvPr/>
        </p:nvSpPr>
        <p:spPr>
          <a:xfrm>
            <a:off x="0" y="3229200"/>
            <a:ext cx="1994400" cy="111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RestJson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update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refresh page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Real-Time</a:t>
            </a:r>
          </a:p>
        </p:txBody>
      </p:sp>
      <p:sp>
        <p:nvSpPr>
          <p:cNvPr id="45" name="Connecteur droit 44">
            <a:extLst>
              <a:ext uri="{FF2B5EF4-FFF2-40B4-BE49-F238E27FC236}">
                <a16:creationId xmlns:a16="http://schemas.microsoft.com/office/drawing/2014/main" id="{5038F83C-8F1E-4E9B-9AA8-6F8BC21F0F47}"/>
              </a:ext>
            </a:extLst>
          </p:cNvPr>
          <p:cNvSpPr/>
          <p:nvPr/>
        </p:nvSpPr>
        <p:spPr>
          <a:xfrm>
            <a:off x="1609200" y="3429000"/>
            <a:ext cx="447120" cy="32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Connecteur droit 45">
            <a:extLst>
              <a:ext uri="{FF2B5EF4-FFF2-40B4-BE49-F238E27FC236}">
                <a16:creationId xmlns:a16="http://schemas.microsoft.com/office/drawing/2014/main" id="{53E0ABB1-B352-40DF-8E0E-05182720BBB5}"/>
              </a:ext>
            </a:extLst>
          </p:cNvPr>
          <p:cNvSpPr/>
          <p:nvPr/>
        </p:nvSpPr>
        <p:spPr>
          <a:xfrm>
            <a:off x="1609200" y="3657600"/>
            <a:ext cx="447120" cy="2055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7" name="Connecteur droit 46">
            <a:extLst>
              <a:ext uri="{FF2B5EF4-FFF2-40B4-BE49-F238E27FC236}">
                <a16:creationId xmlns:a16="http://schemas.microsoft.com/office/drawing/2014/main" id="{787EC24D-124B-4C6E-94FF-687F61AC8DD6}"/>
              </a:ext>
            </a:extLst>
          </p:cNvPr>
          <p:cNvSpPr/>
          <p:nvPr/>
        </p:nvSpPr>
        <p:spPr>
          <a:xfrm flipV="1">
            <a:off x="1600200" y="4042799"/>
            <a:ext cx="457200" cy="22860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8" name="Connecteur droit 47">
            <a:extLst>
              <a:ext uri="{FF2B5EF4-FFF2-40B4-BE49-F238E27FC236}">
                <a16:creationId xmlns:a16="http://schemas.microsoft.com/office/drawing/2014/main" id="{438EA804-2AD5-44B5-9A02-81CC2EC558B6}"/>
              </a:ext>
            </a:extLst>
          </p:cNvPr>
          <p:cNvSpPr/>
          <p:nvPr/>
        </p:nvSpPr>
        <p:spPr>
          <a:xfrm>
            <a:off x="1828800" y="3971159"/>
            <a:ext cx="2286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7B03-DA3E-4B1B-974D-8E0C5EB5E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Logs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4705C0B2-3EE6-4431-A47C-396D835B171A}"/>
              </a:ext>
            </a:extLst>
          </p:cNvPr>
          <p:cNvSpPr/>
          <p:nvPr/>
        </p:nvSpPr>
        <p:spPr>
          <a:xfrm>
            <a:off x="2633039" y="217692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7E54924-E498-4113-9FD3-656689827653}"/>
              </a:ext>
            </a:extLst>
          </p:cNvPr>
          <p:cNvSpPr/>
          <p:nvPr/>
        </p:nvSpPr>
        <p:spPr>
          <a:xfrm>
            <a:off x="2283840" y="222552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AE61EBE4-D082-4845-AE2E-3E7408352007}"/>
              </a:ext>
            </a:extLst>
          </p:cNvPr>
          <p:cNvSpPr/>
          <p:nvPr/>
        </p:nvSpPr>
        <p:spPr>
          <a:xfrm>
            <a:off x="2463840" y="231552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ED7FF5-622D-4443-A34E-36CEE9BE7ADD}"/>
              </a:ext>
            </a:extLst>
          </p:cNvPr>
          <p:cNvSpPr/>
          <p:nvPr/>
        </p:nvSpPr>
        <p:spPr>
          <a:xfrm>
            <a:off x="2283840" y="244188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A81618B5-C1A7-4798-8098-01457078D8C6}"/>
              </a:ext>
            </a:extLst>
          </p:cNvPr>
          <p:cNvSpPr/>
          <p:nvPr/>
        </p:nvSpPr>
        <p:spPr>
          <a:xfrm>
            <a:off x="2463840" y="253188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4E99D5-FB4E-4A02-A5D3-B397259A4CF0}"/>
              </a:ext>
            </a:extLst>
          </p:cNvPr>
          <p:cNvSpPr txBox="1"/>
          <p:nvPr/>
        </p:nvSpPr>
        <p:spPr>
          <a:xfrm>
            <a:off x="876239" y="2140920"/>
            <a:ext cx="13467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46E5739-6FA9-47BC-81B4-D512042B4508}"/>
              </a:ext>
            </a:extLst>
          </p:cNvPr>
          <p:cNvSpPr/>
          <p:nvPr/>
        </p:nvSpPr>
        <p:spPr>
          <a:xfrm>
            <a:off x="5871600" y="1661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D7BA6F-E96E-4F66-9419-FED2C60CC0C6}"/>
              </a:ext>
            </a:extLst>
          </p:cNvPr>
          <p:cNvSpPr txBox="1"/>
          <p:nvPr/>
        </p:nvSpPr>
        <p:spPr>
          <a:xfrm>
            <a:off x="5980680" y="130212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FCF1EA6-3B36-4784-BF47-F6564C54382F}"/>
              </a:ext>
            </a:extLst>
          </p:cNvPr>
          <p:cNvSpPr/>
          <p:nvPr/>
        </p:nvSpPr>
        <p:spPr>
          <a:xfrm>
            <a:off x="6064200" y="2444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A2F0DD-59E5-4D27-A0FD-21946A6DF913}"/>
              </a:ext>
            </a:extLst>
          </p:cNvPr>
          <p:cNvSpPr txBox="1"/>
          <p:nvPr/>
        </p:nvSpPr>
        <p:spPr>
          <a:xfrm>
            <a:off x="3778200" y="3045960"/>
            <a:ext cx="123228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Running?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0C925209-5DF1-455A-841D-F2FA8C6CC860}"/>
              </a:ext>
            </a:extLst>
          </p:cNvPr>
          <p:cNvSpPr/>
          <p:nvPr/>
        </p:nvSpPr>
        <p:spPr>
          <a:xfrm>
            <a:off x="9082800" y="2455200"/>
            <a:ext cx="457200" cy="2286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9B96E9-B714-49AC-AEA1-E85D877A500C}"/>
              </a:ext>
            </a:extLst>
          </p:cNvPr>
          <p:cNvSpPr/>
          <p:nvPr/>
        </p:nvSpPr>
        <p:spPr>
          <a:xfrm>
            <a:off x="7965000" y="2347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stdout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FFC4D3-09D0-4BF4-8D9C-F21FEF163C19}"/>
              </a:ext>
            </a:extLst>
          </p:cNvPr>
          <p:cNvSpPr/>
          <p:nvPr/>
        </p:nvSpPr>
        <p:spPr>
          <a:xfrm>
            <a:off x="7965360" y="2599200"/>
            <a:ext cx="9504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300"/>
              <a:gd name="f8" fmla="+- 0 0 0"/>
              <a:gd name="f9" fmla="*/ f3 1 21600"/>
              <a:gd name="f10" fmla="*/ f4 1 21600"/>
              <a:gd name="f11" fmla="*/ f8 f0 1"/>
              <a:gd name="f12" fmla="*/ 0 f9 1"/>
              <a:gd name="f13" fmla="*/ 21600 f9 1"/>
              <a:gd name="f14" fmla="*/ 21600 f10 1"/>
              <a:gd name="f15" fmla="*/ 4300 f10 1"/>
              <a:gd name="f16" fmla="*/ 10800 f9 1"/>
              <a:gd name="f17" fmla="*/ 0 f10 1"/>
              <a:gd name="f18" fmla="*/ f11 1 f2"/>
              <a:gd name="f19" fmla="*/ 10800 f10 1"/>
              <a:gd name="f20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16" y="f17"/>
              </a:cxn>
              <a:cxn ang="f20">
                <a:pos x="f12" y="f19"/>
              </a:cxn>
              <a:cxn ang="f20">
                <a:pos x="f16" y="f14"/>
              </a:cxn>
              <a:cxn ang="f20">
                <a:pos x="f13" y="f19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stderr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6F466E7-4F91-4D1A-A11A-C03F102ADEFD}"/>
              </a:ext>
            </a:extLst>
          </p:cNvPr>
          <p:cNvSpPr/>
          <p:nvPr/>
        </p:nvSpPr>
        <p:spPr>
          <a:xfrm>
            <a:off x="7639200" y="23472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D468A09-6807-4C01-9D07-23DCFBCD4FE0}"/>
              </a:ext>
            </a:extLst>
          </p:cNvPr>
          <p:cNvSpPr/>
          <p:nvPr/>
        </p:nvSpPr>
        <p:spPr>
          <a:xfrm>
            <a:off x="7628400" y="2503800"/>
            <a:ext cx="2286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7BB610-4C35-4658-8736-5B24955683E9}"/>
              </a:ext>
            </a:extLst>
          </p:cNvPr>
          <p:cNvSpPr txBox="1"/>
          <p:nvPr/>
        </p:nvSpPr>
        <p:spPr>
          <a:xfrm>
            <a:off x="7772400" y="1782000"/>
            <a:ext cx="235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running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local disk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BAFBA90-81EF-43FC-9AF1-DEBBA9AA86F4}"/>
              </a:ext>
            </a:extLst>
          </p:cNvPr>
          <p:cNvSpPr/>
          <p:nvPr/>
        </p:nvSpPr>
        <p:spPr>
          <a:xfrm rot="2656800">
            <a:off x="5981743" y="218417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921A682-2CE1-4867-AEE4-120364EB03F9}"/>
              </a:ext>
            </a:extLst>
          </p:cNvPr>
          <p:cNvSpPr/>
          <p:nvPr/>
        </p:nvSpPr>
        <p:spPr>
          <a:xfrm rot="3221400">
            <a:off x="4846021" y="3202634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33594E6-1694-4940-B3CC-5AA8BB3BB6FC}"/>
              </a:ext>
            </a:extLst>
          </p:cNvPr>
          <p:cNvSpPr/>
          <p:nvPr/>
        </p:nvSpPr>
        <p:spPr>
          <a:xfrm rot="3036000">
            <a:off x="5034136" y="3792497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C2971B5-1009-4E92-9BC5-23BAD1D953E7}"/>
              </a:ext>
            </a:extLst>
          </p:cNvPr>
          <p:cNvSpPr/>
          <p:nvPr/>
        </p:nvSpPr>
        <p:spPr>
          <a:xfrm>
            <a:off x="5871600" y="3994200"/>
            <a:ext cx="1900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Timeline (History) Server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F01664-57BF-46E3-936B-F70793DF6451}"/>
              </a:ext>
            </a:extLst>
          </p:cNvPr>
          <p:cNvSpPr/>
          <p:nvPr/>
        </p:nvSpPr>
        <p:spPr>
          <a:xfrm>
            <a:off x="9144000" y="38862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0281C04-6C5A-41D3-85EB-2901005755DC}"/>
              </a:ext>
            </a:extLst>
          </p:cNvPr>
          <p:cNvSpPr/>
          <p:nvPr/>
        </p:nvSpPr>
        <p:spPr>
          <a:xfrm>
            <a:off x="9036360" y="403056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553DD18-2A19-461A-AD7B-93103971122F}"/>
              </a:ext>
            </a:extLst>
          </p:cNvPr>
          <p:cNvSpPr/>
          <p:nvPr/>
        </p:nvSpPr>
        <p:spPr>
          <a:xfrm>
            <a:off x="8892720" y="421092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5F7E33-FC79-442B-9E67-8C81E5AB436F}"/>
              </a:ext>
            </a:extLst>
          </p:cNvPr>
          <p:cNvSpPr txBox="1"/>
          <p:nvPr/>
        </p:nvSpPr>
        <p:spPr>
          <a:xfrm>
            <a:off x="7772400" y="4800600"/>
            <a:ext cx="19317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finish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Read from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6537E0-AA51-487B-B969-35B29F21D0C7}"/>
              </a:ext>
            </a:extLst>
          </p:cNvPr>
          <p:cNvSpPr txBox="1"/>
          <p:nvPr/>
        </p:nvSpPr>
        <p:spPr>
          <a:xfrm>
            <a:off x="6755040" y="1315080"/>
            <a:ext cx="2388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/proxy/container/port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AB08EA2-8E0A-4770-B3E2-C82E3D9B76EB}"/>
              </a:ext>
            </a:extLst>
          </p:cNvPr>
          <p:cNvSpPr/>
          <p:nvPr/>
        </p:nvSpPr>
        <p:spPr>
          <a:xfrm>
            <a:off x="2214000" y="3236400"/>
            <a:ext cx="12509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B65A3D89-C13C-40BF-A474-5DFED3D7305B}"/>
              </a:ext>
            </a:extLst>
          </p:cNvPr>
          <p:cNvSpPr/>
          <p:nvPr/>
        </p:nvSpPr>
        <p:spPr>
          <a:xfrm>
            <a:off x="1864800" y="33570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2A8F2A6F-9377-414E-9803-DE6445982B01}"/>
              </a:ext>
            </a:extLst>
          </p:cNvPr>
          <p:cNvSpPr/>
          <p:nvPr/>
        </p:nvSpPr>
        <p:spPr>
          <a:xfrm>
            <a:off x="2044800" y="34470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AB01949-2195-4931-B9BF-653D8A4BB6FE}"/>
              </a:ext>
            </a:extLst>
          </p:cNvPr>
          <p:cNvSpPr/>
          <p:nvPr/>
        </p:nvSpPr>
        <p:spPr>
          <a:xfrm rot="5443200">
            <a:off x="8878516" y="3702406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A09A0A-7378-4BA8-99AC-F5B42B8EB619}"/>
              </a:ext>
            </a:extLst>
          </p:cNvPr>
          <p:cNvSpPr txBox="1"/>
          <p:nvPr/>
        </p:nvSpPr>
        <p:spPr>
          <a:xfrm>
            <a:off x="7772400" y="3283920"/>
            <a:ext cx="21560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Copy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 Aggregation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”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D9D3430-9C21-450A-90FF-F9C0AAA7307A}"/>
              </a:ext>
            </a:extLst>
          </p:cNvPr>
          <p:cNvSpPr/>
          <p:nvPr/>
        </p:nvSpPr>
        <p:spPr>
          <a:xfrm rot="4204200">
            <a:off x="9114469" y="3697811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EB51256-1584-4BE7-9183-D51A1949F555}"/>
              </a:ext>
            </a:extLst>
          </p:cNvPr>
          <p:cNvSpPr/>
          <p:nvPr/>
        </p:nvSpPr>
        <p:spPr>
          <a:xfrm>
            <a:off x="6136199" y="2696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954DD4B-7E8E-4482-A428-60D3E4542DF5}"/>
              </a:ext>
            </a:extLst>
          </p:cNvPr>
          <p:cNvSpPr/>
          <p:nvPr/>
        </p:nvSpPr>
        <p:spPr>
          <a:xfrm>
            <a:off x="6280199" y="2948400"/>
            <a:ext cx="1479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AD5BF0E9-7B98-4687-8F1C-312F90D2C58D}"/>
              </a:ext>
            </a:extLst>
          </p:cNvPr>
          <p:cNvSpPr/>
          <p:nvPr/>
        </p:nvSpPr>
        <p:spPr>
          <a:xfrm>
            <a:off x="8073720" y="4122720"/>
            <a:ext cx="457200" cy="2286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9400" y="4307400"/>
            <a:ext cx="1706400" cy="1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3392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Ooozie → Yarn UI → Yarn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987480"/>
            <a:ext cx="3809520" cy="21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79800" y="1985400"/>
            <a:ext cx="2514600" cy="16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08000" y="14562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022400" y="25506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43920" y="636120"/>
            <a:ext cx="274391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28600" y="1011599"/>
            <a:ext cx="228600" cy="4572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685799" y="1697400"/>
            <a:ext cx="457201" cy="9144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685799" y="3128400"/>
            <a:ext cx="16635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165400" y="2419200"/>
            <a:ext cx="1035000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4294800" y="2503800"/>
            <a:ext cx="806400" cy="7938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29400" y="1408319"/>
            <a:ext cx="2743199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187800" y="232380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6701400" y="2510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0" y="3429000"/>
            <a:ext cx="2933279" cy="12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7515360" y="1119240"/>
            <a:ext cx="208583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7515360" y="962640"/>
            <a:ext cx="1735199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7515360" y="782999"/>
            <a:ext cx="590760" cy="21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9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151800" y="1408319"/>
            <a:ext cx="3422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5298120" y="2611800"/>
            <a:ext cx="1331280" cy="67967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6629400" y="2455200"/>
            <a:ext cx="0" cy="18288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6629400" y="2383199"/>
            <a:ext cx="228600" cy="360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6809400" y="2402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6881400" y="2294640"/>
            <a:ext cx="11070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662400" y="3581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00799" y="2971800"/>
            <a:ext cx="3294000" cy="21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7543799" y="2383199"/>
            <a:ext cx="444601" cy="218880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6773400" y="4742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6822000" y="5113800"/>
            <a:ext cx="2922479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4145760" y="5066640"/>
            <a:ext cx="1227600" cy="1371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5486399" y="4872600"/>
            <a:ext cx="1143001" cy="2286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5751000" y="812520"/>
            <a:ext cx="1878480" cy="489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249559" y="4591800"/>
            <a:ext cx="2636639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2743199" y="5149800"/>
            <a:ext cx="1371601" cy="336599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598400" y="5345640"/>
            <a:ext cx="11430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371599" y="3886200"/>
            <a:ext cx="407881" cy="1456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2971800" y="3548520"/>
            <a:ext cx="3295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3657600" y="5379840"/>
            <a:ext cx="351828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685799" y="5450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0" y="4343400"/>
            <a:ext cx="2331360" cy="29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CC9C0-42FF-4842-95A3-724BF4387D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Yarn Log Alternatives...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FD2A-4DB9-4BD7-A434-989C42F8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360" y="1028879"/>
            <a:ext cx="4114440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A35EF-6B94-4431-BF26-625F1968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0" y="1590840"/>
            <a:ext cx="1569240" cy="9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CF14-313E-4B7A-8686-7788DCEE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3200400"/>
            <a:ext cx="412056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0B0F4-A2C0-4757-9588-B13C6F35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42600" y="3958200"/>
            <a:ext cx="1371240" cy="47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FC8D-8B61-46AA-B48A-3D04A97CA2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Summary / Alternative(s)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CA9AC1-3543-4558-9C36-09910D1ED531}"/>
              </a:ext>
            </a:extLst>
          </p:cNvPr>
          <p:cNvSpPr txBox="1"/>
          <p:nvPr/>
        </p:nvSpPr>
        <p:spPr>
          <a:xfrm>
            <a:off x="784080" y="1683719"/>
            <a:ext cx="65282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Mesos was deprecated    … Yarn is also (complex / inneficient)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966F4-A4ED-4567-9003-9653840A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5919" y="2474280"/>
            <a:ext cx="2461680" cy="21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6FFF8-D15F-4B90-8852-FB516816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95200" y="2491200"/>
            <a:ext cx="1001880" cy="5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79412-1979-4CC3-9203-A2CDE1FAF7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5200" y="4091040"/>
            <a:ext cx="842039" cy="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11835D0-2FF5-4E70-86F6-628526B8F5DE}"/>
              </a:ext>
            </a:extLst>
          </p:cNvPr>
          <p:cNvSpPr/>
          <p:nvPr/>
        </p:nvSpPr>
        <p:spPr>
          <a:xfrm>
            <a:off x="4235400" y="328500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E30B404-FC68-4F2B-9FF9-4676325F1D28}"/>
              </a:ext>
            </a:extLst>
          </p:cNvPr>
          <p:cNvSpPr/>
          <p:nvPr/>
        </p:nvSpPr>
        <p:spPr>
          <a:xfrm>
            <a:off x="6791760" y="3285360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8BC13-4600-4218-A834-30B641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65200" y="2827439"/>
            <a:ext cx="1371959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24B80-67F2-4F1D-8E3D-CD48F1ECB4B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31080" y="3801600"/>
            <a:ext cx="825119" cy="8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02D99-3FAA-4332-B36B-8E4AA7D2C73C}"/>
              </a:ext>
            </a:extLst>
          </p:cNvPr>
          <p:cNvSpPr txBox="1"/>
          <p:nvPr/>
        </p:nvSpPr>
        <p:spPr>
          <a:xfrm>
            <a:off x="6678000" y="296819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Logs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DED49-56E7-49FD-B7FC-69335EB275CE}"/>
              </a:ext>
            </a:extLst>
          </p:cNvPr>
          <p:cNvSpPr txBox="1"/>
          <p:nvPr/>
        </p:nvSpPr>
        <p:spPr>
          <a:xfrm>
            <a:off x="774720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69ED58-96A7-4F42-AC64-8C2FFD363F49}"/>
              </a:ext>
            </a:extLst>
          </p:cNvPr>
          <p:cNvSpPr txBox="1"/>
          <p:nvPr/>
        </p:nvSpPr>
        <p:spPr>
          <a:xfrm>
            <a:off x="3942000" y="2968199"/>
            <a:ext cx="979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Queues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010F159-2FAF-4E22-82AD-A9AA28128ABA}"/>
              </a:ext>
            </a:extLst>
          </p:cNvPr>
          <p:cNvSpPr/>
          <p:nvPr/>
        </p:nvSpPr>
        <p:spPr>
          <a:xfrm>
            <a:off x="9023760" y="3286079"/>
            <a:ext cx="457200" cy="457200"/>
          </a:xfrm>
          <a:custGeom>
            <a:avLst>
              <a:gd name="f0" fmla="val 863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2B976E-5D32-4BE0-91C2-053515EEE702}"/>
              </a:ext>
            </a:extLst>
          </p:cNvPr>
          <p:cNvSpPr txBox="1"/>
          <p:nvPr/>
        </p:nvSpPr>
        <p:spPr>
          <a:xfrm>
            <a:off x="8910000" y="2968919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Operators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DC12CE-EFB6-48FE-91DC-A0C8E58AF2D3}"/>
              </a:ext>
            </a:extLst>
          </p:cNvPr>
          <p:cNvSpPr txBox="1"/>
          <p:nvPr/>
        </p:nvSpPr>
        <p:spPr>
          <a:xfrm>
            <a:off x="5335560" y="3332879"/>
            <a:ext cx="38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B2CB0-C854-42CF-BF7A-F17D5EF00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380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Next Part4,5 … High-Level Focus</a:t>
            </a:r>
            <a:br>
              <a:rPr lang="en-US"/>
            </a:br>
            <a:r>
              <a:rPr lang="en-US"/>
              <a:t>MetaStore, </a:t>
            </a:r>
            <a:r>
              <a:rPr lang="en-US" sz="4000"/>
              <a:t>Parquet,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0CA1-E873-4629-B1E1-DC16DDD9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32880" y="3318840"/>
            <a:ext cx="1219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AD416-E337-4E4A-9CA5-F4391B2F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78560" y="2419560"/>
            <a:ext cx="1628639" cy="8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9D7FCC4-2823-4268-BB60-A9A842ACDDB2}"/>
              </a:ext>
            </a:extLst>
          </p:cNvPr>
          <p:cNvSpPr/>
          <p:nvPr/>
        </p:nvSpPr>
        <p:spPr>
          <a:xfrm>
            <a:off x="2537280" y="4233960"/>
            <a:ext cx="39434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0422-2968-4359-8DFB-7A9B0EE9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880" y="4346640"/>
            <a:ext cx="228672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3AD37-BDFF-4C45-8525-77B3172B9B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08520" y="3222360"/>
            <a:ext cx="1140480" cy="16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9DF23D2-39D4-4671-B16E-56D9E7BFB7C8}"/>
              </a:ext>
            </a:extLst>
          </p:cNvPr>
          <p:cNvSpPr/>
          <p:nvPr/>
        </p:nvSpPr>
        <p:spPr>
          <a:xfrm>
            <a:off x="1157400" y="2972160"/>
            <a:ext cx="1371599" cy="217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9B819FF-4D97-4CE0-A9F5-C953948BF007}"/>
              </a:ext>
            </a:extLst>
          </p:cNvPr>
          <p:cNvSpPr/>
          <p:nvPr/>
        </p:nvSpPr>
        <p:spPr>
          <a:xfrm>
            <a:off x="2649960" y="3317759"/>
            <a:ext cx="203471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6B32-DCF8-4DAF-B1AD-C9DE5F03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961719" y="3392640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D6CBD-71C0-4D95-8194-848982EA48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13320" y="2437200"/>
            <a:ext cx="746999" cy="67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6F71F12-B076-444C-80C0-ACF1BDD58B75}"/>
              </a:ext>
            </a:extLst>
          </p:cNvPr>
          <p:cNvSpPr/>
          <p:nvPr/>
        </p:nvSpPr>
        <p:spPr>
          <a:xfrm>
            <a:off x="6973200" y="2392920"/>
            <a:ext cx="1364040" cy="92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938C8E-DA28-4A3E-BCAE-A96BD2D872D0}"/>
              </a:ext>
            </a:extLst>
          </p:cNvPr>
          <p:cNvSpPr txBox="1"/>
          <p:nvPr/>
        </p:nvSpPr>
        <p:spPr>
          <a:xfrm>
            <a:off x="7058880" y="300024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metastore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609BC6-105C-4CF7-8FF4-AF504F765D60}"/>
              </a:ext>
            </a:extLst>
          </p:cNvPr>
          <p:cNvSpPr/>
          <p:nvPr/>
        </p:nvSpPr>
        <p:spPr>
          <a:xfrm>
            <a:off x="5074560" y="3325319"/>
            <a:ext cx="1211759" cy="90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CC8E19F-1373-4847-8D9E-D816D87508A1}"/>
              </a:ext>
            </a:extLst>
          </p:cNvPr>
          <p:cNvSpPr/>
          <p:nvPr/>
        </p:nvSpPr>
        <p:spPr>
          <a:xfrm>
            <a:off x="4308840" y="2396880"/>
            <a:ext cx="2495880" cy="9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F29F47D-FF94-4520-B19F-7733D36734B0}"/>
              </a:ext>
            </a:extLst>
          </p:cNvPr>
          <p:cNvSpPr/>
          <p:nvPr/>
        </p:nvSpPr>
        <p:spPr>
          <a:xfrm>
            <a:off x="5373000" y="1474919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93F5D-0EF2-4BB9-B0EE-3688886DB08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830200" y="1549439"/>
            <a:ext cx="1371599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555C072-EFC6-449E-A7B1-8259A5B0451A}"/>
              </a:ext>
            </a:extLst>
          </p:cNvPr>
          <p:cNvSpPr/>
          <p:nvPr/>
        </p:nvSpPr>
        <p:spPr>
          <a:xfrm>
            <a:off x="2791800" y="2393280"/>
            <a:ext cx="1371599" cy="924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FB13EE-B439-4E9E-88CA-9E9141BDD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876400" y="2514960"/>
            <a:ext cx="118871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86D26-7905-4C77-8958-1356A76B25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Yarn Missing Features…</a:t>
            </a:r>
            <a:br>
              <a:rPr lang="en-US"/>
            </a:br>
            <a:r>
              <a:rPr lang="en-US"/>
              <a:t>Orchestrator + DataLineage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9776BC-7150-4B9E-8583-D1059D65826D}"/>
              </a:ext>
            </a:extLst>
          </p:cNvPr>
          <p:cNvSpPr txBox="1"/>
          <p:nvPr/>
        </p:nvSpPr>
        <p:spPr>
          <a:xfrm>
            <a:off x="1596240" y="2214000"/>
            <a:ext cx="6633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51023-815E-4381-A6FC-F360711544E7}"/>
              </a:ext>
            </a:extLst>
          </p:cNvPr>
          <p:cNvSpPr txBox="1"/>
          <p:nvPr/>
        </p:nvSpPr>
        <p:spPr>
          <a:xfrm>
            <a:off x="1600200" y="31284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simple packaging to launch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2F0705-96D9-4901-9CAC-01885E8470CC}"/>
              </a:ext>
            </a:extLst>
          </p:cNvPr>
          <p:cNvSpPr txBox="1"/>
          <p:nvPr/>
        </p:nvSpPr>
        <p:spPr>
          <a:xfrm>
            <a:off x="1600200" y="4754879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workflow between data / job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8DCC2-8D8D-442E-8863-1E9062368CC3}"/>
              </a:ext>
            </a:extLst>
          </p:cNvPr>
          <p:cNvSpPr txBox="1"/>
          <p:nvPr/>
        </p:nvSpPr>
        <p:spPr>
          <a:xfrm>
            <a:off x="1600560" y="397080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after data change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F249C-AD14-4DBE-9D31-BD6A53357C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Oozie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2AFA-11EE-41B4-A27F-0C1EB35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43800" y="2514600"/>
            <a:ext cx="1999800" cy="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A8D95-6623-4EB9-AF51-93F1DD2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" y="4356000"/>
            <a:ext cx="234720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3A44F-E9AA-4D9B-B31B-EBAE977D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0520" y="3602879"/>
            <a:ext cx="1394280" cy="7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37AA9-4C84-4DC6-9085-65C32B91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7800" y="2959199"/>
            <a:ext cx="118871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E9F09FB-9A5F-419D-9DD5-39F1F751E9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Oozie Features </a:t>
            </a:r>
            <a:br>
              <a:rPr lang="en-US"/>
            </a:br>
            <a:r>
              <a:rPr lang="en-US"/>
              <a:t>simpler than / missing in Yarn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A1955E-15BA-4E04-80DC-045550FD67C0}"/>
              </a:ext>
            </a:extLst>
          </p:cNvPr>
          <p:cNvSpPr txBox="1"/>
          <p:nvPr/>
        </p:nvSpPr>
        <p:spPr>
          <a:xfrm>
            <a:off x="2424600" y="2178000"/>
            <a:ext cx="75726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Orchestrator: “CRON”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(periodic scheduling, like  2 */5 MON-FRI * * *  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41F40A-876E-4623-BC90-FA5C89846D54}"/>
              </a:ext>
            </a:extLst>
          </p:cNvPr>
          <p:cNvSpPr txBox="1"/>
          <p:nvPr/>
        </p:nvSpPr>
        <p:spPr>
          <a:xfrm>
            <a:off x="2464560" y="30204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 &lt;action&gt;&lt;shell&gt; &lt;command&gt;&lt;arg&gt;&lt;env&gt;.. &lt;file&gt;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packaging to launch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1A06B-D5F1-4D0B-A3A6-8DA012CC34A0}"/>
              </a:ext>
            </a:extLst>
          </p:cNvPr>
          <p:cNvSpPr txBox="1"/>
          <p:nvPr/>
        </p:nvSpPr>
        <p:spPr>
          <a:xfrm>
            <a:off x="2464560" y="3926880"/>
            <a:ext cx="6629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between action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D64A6E1-545D-4978-9368-F79BA3C33464}"/>
              </a:ext>
            </a:extLst>
          </p:cNvPr>
          <p:cNvSpPr/>
          <p:nvPr/>
        </p:nvSpPr>
        <p:spPr>
          <a:xfrm>
            <a:off x="72000" y="4343400"/>
            <a:ext cx="2286000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4AAED95-59F3-4AE5-8184-CA6EAFE553AA}"/>
              </a:ext>
            </a:extLst>
          </p:cNvPr>
          <p:cNvSpPr/>
          <p:nvPr/>
        </p:nvSpPr>
        <p:spPr>
          <a:xfrm>
            <a:off x="302400" y="3657600"/>
            <a:ext cx="1827000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98E26A9-2E6F-456D-A827-F191EBA5657E}"/>
              </a:ext>
            </a:extLst>
          </p:cNvPr>
          <p:cNvSpPr/>
          <p:nvPr/>
        </p:nvSpPr>
        <p:spPr>
          <a:xfrm>
            <a:off x="493200" y="2959199"/>
            <a:ext cx="1371599" cy="68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3465A4"/>
            </a:solidFill>
            <a:prstDash val="solid"/>
          </a:ln>
        </p:spPr>
        <p:txBody>
          <a:bodyPr vert="horz" wrap="squar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D0850-A8B8-4BD0-990C-E834238846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Model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92D2E95-B998-4C72-87B3-6059B4FA4D0D}"/>
              </a:ext>
            </a:extLst>
          </p:cNvPr>
          <p:cNvSpPr/>
          <p:nvPr/>
        </p:nvSpPr>
        <p:spPr>
          <a:xfrm>
            <a:off x="2250000" y="3344399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7683DB-5BA7-4265-9096-FC27EC253C7B}"/>
              </a:ext>
            </a:extLst>
          </p:cNvPr>
          <p:cNvSpPr txBox="1"/>
          <p:nvPr/>
        </p:nvSpPr>
        <p:spPr>
          <a:xfrm>
            <a:off x="1742400" y="3886200"/>
            <a:ext cx="328679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orchestrator.xml   +  config.xml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2E85E8-AC63-4BEA-BB0C-0A85DAF2EAE5}"/>
              </a:ext>
            </a:extLst>
          </p:cNvPr>
          <p:cNvSpPr/>
          <p:nvPr/>
        </p:nvSpPr>
        <p:spPr>
          <a:xfrm>
            <a:off x="2255039" y="19494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4510C-9F7D-4E75-98A8-2EF8073B6D82}"/>
              </a:ext>
            </a:extLst>
          </p:cNvPr>
          <p:cNvSpPr txBox="1"/>
          <p:nvPr/>
        </p:nvSpPr>
        <p:spPr>
          <a:xfrm>
            <a:off x="1720800" y="2396880"/>
            <a:ext cx="29559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workflow.xml   +  config.xml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786D604-8763-4992-83C0-12388B98F1C8}"/>
              </a:ext>
            </a:extLst>
          </p:cNvPr>
          <p:cNvSpPr/>
          <p:nvPr/>
        </p:nvSpPr>
        <p:spPr>
          <a:xfrm>
            <a:off x="2231640" y="4752000"/>
            <a:ext cx="1672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Bundle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8F5B3370-9F66-4895-B76E-E9A2834EC11F}"/>
              </a:ext>
            </a:extLst>
          </p:cNvPr>
          <p:cNvCxnSpPr>
            <a:stCxn id="5" idx="1"/>
            <a:endCxn id="11" idx="3"/>
          </p:cNvCxnSpPr>
          <p:nvPr/>
        </p:nvCxnSpPr>
        <p:spPr>
          <a:xfrm>
            <a:off x="3927238" y="2178000"/>
            <a:ext cx="1559161" cy="336600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C8E2053-B897-46A6-A012-6DC8D90DE3BF}"/>
              </a:ext>
            </a:extLst>
          </p:cNvPr>
          <p:cNvSpPr/>
          <p:nvPr/>
        </p:nvSpPr>
        <p:spPr>
          <a:xfrm>
            <a:off x="685799" y="2286000"/>
            <a:ext cx="1371240" cy="2742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0" h="7620" fill="none">
                <a:moveTo>
                  <a:pt x="3810" y="7620"/>
                </a:moveTo>
                <a:lnTo>
                  <a:pt x="0" y="7620"/>
                </a:lnTo>
                <a:lnTo>
                  <a:pt x="0" y="0"/>
                </a:lnTo>
                <a:lnTo>
                  <a:pt x="1905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2B34BC7-5569-4699-8B8B-19947A738E67}"/>
              </a:ext>
            </a:extLst>
          </p:cNvPr>
          <p:cNvSpPr/>
          <p:nvPr/>
        </p:nvSpPr>
        <p:spPr>
          <a:xfrm>
            <a:off x="770400" y="3786120"/>
            <a:ext cx="1286640" cy="1086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75" h="3018" fill="none">
                <a:moveTo>
                  <a:pt x="3575" y="3018"/>
                </a:moveTo>
                <a:lnTo>
                  <a:pt x="0" y="3018"/>
                </a:lnTo>
                <a:lnTo>
                  <a:pt x="0" y="0"/>
                </a:lnTo>
                <a:lnTo>
                  <a:pt x="16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24D85F2-4EF9-4CB3-8E09-58A927C43C94}"/>
              </a:ext>
            </a:extLst>
          </p:cNvPr>
          <p:cNvSpPr/>
          <p:nvPr/>
        </p:nvSpPr>
        <p:spPr>
          <a:xfrm>
            <a:off x="5486399" y="22860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Node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267CC5F-2B1D-46A6-A234-631CE25E1D11}"/>
              </a:ext>
            </a:extLst>
          </p:cNvPr>
          <p:cNvCxnSpPr>
            <a:stCxn id="3" idx="3"/>
          </p:cNvCxnSpPr>
          <p:nvPr/>
        </p:nvCxnSpPr>
        <p:spPr>
          <a:xfrm flipV="1">
            <a:off x="2250000" y="2137320"/>
            <a:ext cx="2880" cy="1435680"/>
          </a:xfrm>
          <a:prstGeom prst="bentConnector3">
            <a:avLst/>
          </a:prstGeom>
          <a:noFill/>
          <a:ln w="18360" cap="rnd">
            <a:solidFill>
              <a:srgbClr val="3465A4"/>
            </a:solidFill>
            <a:custDash>
              <a:ds d="801000" sp="299000"/>
            </a:custDash>
            <a:tailEnd type="arrow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9F7FFB2-36BC-4E0F-9A5A-FF1381D09F7C}"/>
              </a:ext>
            </a:extLst>
          </p:cNvPr>
          <p:cNvSpPr txBox="1"/>
          <p:nvPr/>
        </p:nvSpPr>
        <p:spPr>
          <a:xfrm>
            <a:off x="1081800" y="1973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C4B084-AC21-4395-ABAC-75D3A747AA9E}"/>
              </a:ext>
            </a:extLst>
          </p:cNvPr>
          <p:cNvSpPr txBox="1"/>
          <p:nvPr/>
        </p:nvSpPr>
        <p:spPr>
          <a:xfrm>
            <a:off x="1081800" y="344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FDBB1C-8732-457C-8D31-020A9DB8E4F8}"/>
              </a:ext>
            </a:extLst>
          </p:cNvPr>
          <p:cNvSpPr txBox="1"/>
          <p:nvPr/>
        </p:nvSpPr>
        <p:spPr>
          <a:xfrm>
            <a:off x="5221800" y="218952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D4177B6-8521-4CAD-8DE3-DDC202906C9D}"/>
              </a:ext>
            </a:extLst>
          </p:cNvPr>
          <p:cNvSpPr/>
          <p:nvPr/>
        </p:nvSpPr>
        <p:spPr>
          <a:xfrm>
            <a:off x="7363799" y="2984399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E29EE-D7A1-40FE-97BE-262B272DC3A0}"/>
              </a:ext>
            </a:extLst>
          </p:cNvPr>
          <p:cNvSpPr txBox="1"/>
          <p:nvPr/>
        </p:nvSpPr>
        <p:spPr>
          <a:xfrm>
            <a:off x="4898880" y="1427760"/>
            <a:ext cx="8161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end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kill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074D3A3-A322-4897-9AF1-D823724D3165}"/>
              </a:ext>
            </a:extLst>
          </p:cNvPr>
          <p:cNvSpPr/>
          <p:nvPr/>
        </p:nvSpPr>
        <p:spPr>
          <a:xfrm>
            <a:off x="6858000" y="2334600"/>
            <a:ext cx="456839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400" fill="none">
                <a:moveTo>
                  <a:pt x="0" y="0"/>
                </a:moveTo>
                <a:lnTo>
                  <a:pt x="1270" y="0"/>
                </a:lnTo>
                <a:lnTo>
                  <a:pt x="1270" y="400"/>
                </a:lnTo>
                <a:lnTo>
                  <a:pt x="0" y="40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40C071-40BA-455B-8E93-3F85A18F9CE4}"/>
              </a:ext>
            </a:extLst>
          </p:cNvPr>
          <p:cNvSpPr txBox="1"/>
          <p:nvPr/>
        </p:nvSpPr>
        <p:spPr>
          <a:xfrm>
            <a:off x="7315200" y="2113560"/>
            <a:ext cx="85283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ok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 error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BBA4D08-9711-4A8B-A51E-E5E11AE4EE57}"/>
              </a:ext>
            </a:extLst>
          </p:cNvPr>
          <p:cNvSpPr/>
          <p:nvPr/>
        </p:nvSpPr>
        <p:spPr>
          <a:xfrm>
            <a:off x="7110000" y="3994200"/>
            <a:ext cx="9144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B215554-98BD-4DD7-BA87-8BEC61CEC92D}"/>
              </a:ext>
            </a:extLst>
          </p:cNvPr>
          <p:cNvSpPr/>
          <p:nvPr/>
        </p:nvSpPr>
        <p:spPr>
          <a:xfrm>
            <a:off x="6400799" y="2743199"/>
            <a:ext cx="914039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1270" fill="none">
                <a:moveTo>
                  <a:pt x="0" y="0"/>
                </a:moveTo>
                <a:lnTo>
                  <a:pt x="635" y="1270"/>
                </a:lnTo>
                <a:lnTo>
                  <a:pt x="635" y="1270"/>
                </a:lnTo>
                <a:lnTo>
                  <a:pt x="2540" y="127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7A9C29-FE41-4050-A1C6-D1939E3458F7}"/>
              </a:ext>
            </a:extLst>
          </p:cNvPr>
          <p:cNvSpPr txBox="1"/>
          <p:nvPr/>
        </p:nvSpPr>
        <p:spPr>
          <a:xfrm>
            <a:off x="6934319" y="3200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E858A955-5678-41A6-8F1A-DF8BEC8FE839}"/>
              </a:ext>
            </a:extLst>
          </p:cNvPr>
          <p:cNvSpPr/>
          <p:nvPr/>
        </p:nvSpPr>
        <p:spPr>
          <a:xfrm>
            <a:off x="8541000" y="45954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E238A19-53A8-410F-B0A6-CC12F1EA48CB}"/>
              </a:ext>
            </a:extLst>
          </p:cNvPr>
          <p:cNvSpPr/>
          <p:nvPr/>
        </p:nvSpPr>
        <p:spPr>
          <a:xfrm>
            <a:off x="7855200" y="4294800"/>
            <a:ext cx="831599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29D72DB-B233-4415-998B-51978BACCDF4}"/>
              </a:ext>
            </a:extLst>
          </p:cNvPr>
          <p:cNvSpPr/>
          <p:nvPr/>
        </p:nvSpPr>
        <p:spPr>
          <a:xfrm>
            <a:off x="9070200" y="4872600"/>
            <a:ext cx="759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644892EF-FC01-43AD-9D89-C54E869096C0}"/>
              </a:ext>
            </a:extLst>
          </p:cNvPr>
          <p:cNvSpPr/>
          <p:nvPr/>
        </p:nvSpPr>
        <p:spPr>
          <a:xfrm>
            <a:off x="7543799" y="3429000"/>
            <a:ext cx="456839" cy="564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0" h="1570" fill="none">
                <a:moveTo>
                  <a:pt x="0" y="1570"/>
                </a:moveTo>
                <a:lnTo>
                  <a:pt x="0" y="1035"/>
                </a:lnTo>
                <a:lnTo>
                  <a:pt x="1270" y="1035"/>
                </a:lnTo>
                <a:lnTo>
                  <a:pt x="1270" y="0"/>
                </a:lnTo>
              </a:path>
            </a:pathLst>
          </a:cu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Connecteur droit 26">
            <a:extLst>
              <a:ext uri="{FF2B5EF4-FFF2-40B4-BE49-F238E27FC236}">
                <a16:creationId xmlns:a16="http://schemas.microsoft.com/office/drawing/2014/main" id="{AE4C23CF-52CB-4C1E-B0BF-8FDE11D50367}"/>
              </a:ext>
            </a:extLst>
          </p:cNvPr>
          <p:cNvSpPr/>
          <p:nvPr/>
        </p:nvSpPr>
        <p:spPr>
          <a:xfrm>
            <a:off x="8229600" y="3801600"/>
            <a:ext cx="0" cy="49284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54AF03CC-C06A-4CA2-9E0F-5184DBFF6E3C}"/>
              </a:ext>
            </a:extLst>
          </p:cNvPr>
          <p:cNvSpPr/>
          <p:nvPr/>
        </p:nvSpPr>
        <p:spPr>
          <a:xfrm>
            <a:off x="8915399" y="3802320"/>
            <a:ext cx="0" cy="79308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E43AD891-3BC5-4EB5-826F-90E8170A25A9}"/>
              </a:ext>
            </a:extLst>
          </p:cNvPr>
          <p:cNvSpPr/>
          <p:nvPr/>
        </p:nvSpPr>
        <p:spPr>
          <a:xfrm>
            <a:off x="9601200" y="3801600"/>
            <a:ext cx="0" cy="10710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BA5596B-EBA7-43B6-AEE7-6F034B3DF122}"/>
              </a:ext>
            </a:extLst>
          </p:cNvPr>
          <p:cNvSpPr/>
          <p:nvPr/>
        </p:nvSpPr>
        <p:spPr>
          <a:xfrm flipH="1" flipV="1">
            <a:off x="8000999" y="3801600"/>
            <a:ext cx="1600201" cy="36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9A1E-C263-430C-B383-404512C9B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08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workflow.xml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BB3A30-51F9-4B7A-A751-5B7ECD3F0769}"/>
              </a:ext>
            </a:extLst>
          </p:cNvPr>
          <p:cNvSpPr txBox="1"/>
          <p:nvPr/>
        </p:nvSpPr>
        <p:spPr>
          <a:xfrm>
            <a:off x="1955160" y="878039"/>
            <a:ext cx="6170040" cy="4697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workflow-app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name="[WF-DEF-NAME]" xmlns="uri:oozie:workflow:0.3"&gt;</a:t>
            </a:r>
            <a:b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&lt;start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&lt;end name="end"/&gt;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name="[NODE-NAME]"&gt;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shell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xmlns="uri:oozie:shell-action:0.1"&gt;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&lt;job-tracker&gt;[JOB-TRACKER]&lt;/job-tracker&gt;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&lt;name-node&gt;[NAME-NODE]&lt;/name-node&gt;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&lt;delete path="[PATH]"/&gt;&lt;mkdir path="[PATH]"/&gt;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&lt;/prepare&gt;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&lt;job-xml&gt;[SHELL SETTINGS FILE]&lt;/job-xml&gt;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&lt;name&gt;[PROPERTY-NAME]&lt;/name&gt;&lt;value&gt;[PROPERTY-VALUE]&lt;/value&gt;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&lt;/property&gt;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&lt;/configuration&gt;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exec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&gt;[SHELL-COMMAND]&lt;/exec&gt;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</a:t>
            </a:r>
            <a:r>
              <a:rPr lang="en-US" sz="12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argument</a:t>
            </a: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&gt;[ARG-VALUE]&lt;/argument&gt;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&lt;env-var&gt;[VAR1=VALUE1]&lt;/env-var&gt;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&lt;file&gt;[FILE-PATH]&lt;/file&gt;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&lt;/shell&gt;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&lt;ok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&lt;error to="[NODE-NAME]"/&gt;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&lt;/action&gt;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9495-D302-40A1-9855-B64CA79CE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Config .xml  / .properties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5056BD-CB16-4C98-B7FA-C217587F5BC8}"/>
              </a:ext>
            </a:extLst>
          </p:cNvPr>
          <p:cNvSpPr txBox="1"/>
          <p:nvPr/>
        </p:nvSpPr>
        <p:spPr>
          <a:xfrm>
            <a:off x="1291320" y="1501200"/>
            <a:ext cx="66531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All 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${variable}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in coordinator.xml / workflow.xml  are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replaced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launching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6B90B-C5B2-4A9B-BEA9-0ADE22BA5FDD}"/>
              </a:ext>
            </a:extLst>
          </p:cNvPr>
          <p:cNvSpPr txBox="1"/>
          <p:nvPr/>
        </p:nvSpPr>
        <p:spPr>
          <a:xfrm>
            <a:off x="1055159" y="2496600"/>
            <a:ext cx="682379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-config config.properties -start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or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http://oozie/job?action=start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-d @config.properties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0E80F23-AF79-4242-889D-E7001C1EFF23}"/>
              </a:ext>
            </a:extLst>
          </p:cNvPr>
          <p:cNvSpPr/>
          <p:nvPr/>
        </p:nvSpPr>
        <p:spPr>
          <a:xfrm>
            <a:off x="1864800" y="3994200"/>
            <a:ext cx="5450400" cy="1492199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22F481-A462-4061-BF60-56EB26FA5D04}"/>
              </a:ext>
            </a:extLst>
          </p:cNvPr>
          <p:cNvSpPr txBox="1"/>
          <p:nvPr/>
        </p:nvSpPr>
        <p:spPr>
          <a:xfrm>
            <a:off x="1828800" y="4030919"/>
            <a:ext cx="57150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oozie.wf.application.path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hdfs://a/b/workflow.xml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user.name=john.smith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variable=xx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otherVariable=yy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8E066-0197-428E-881A-FD2F3C51B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Architecture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6633C34-863E-46F5-A102-83CF1501F7B4}"/>
              </a:ext>
            </a:extLst>
          </p:cNvPr>
          <p:cNvSpPr/>
          <p:nvPr/>
        </p:nvSpPr>
        <p:spPr>
          <a:xfrm>
            <a:off x="4134600" y="2358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D75653-F624-4FF5-AC80-220863BEEDAD}"/>
              </a:ext>
            </a:extLst>
          </p:cNvPr>
          <p:cNvSpPr/>
          <p:nvPr/>
        </p:nvSpPr>
        <p:spPr>
          <a:xfrm>
            <a:off x="4134600" y="32724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9C0EDAA-3C37-48A9-9F1C-D1BD5AAB6046}"/>
              </a:ext>
            </a:extLst>
          </p:cNvPr>
          <p:cNvSpPr/>
          <p:nvPr/>
        </p:nvSpPr>
        <p:spPr>
          <a:xfrm>
            <a:off x="1958400" y="2815200"/>
            <a:ext cx="7938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Knox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43075EE7-4ECC-4E6A-A2E7-14826303F9F8}"/>
              </a:ext>
            </a:extLst>
          </p:cNvPr>
          <p:cNvSpPr/>
          <p:nvPr/>
        </p:nvSpPr>
        <p:spPr>
          <a:xfrm>
            <a:off x="1609200" y="293580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E281A75C-2779-4E39-8361-56F2EB165790}"/>
              </a:ext>
            </a:extLst>
          </p:cNvPr>
          <p:cNvSpPr/>
          <p:nvPr/>
        </p:nvSpPr>
        <p:spPr>
          <a:xfrm>
            <a:off x="1789200" y="302580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8C01485-A21D-426C-B6B7-78C40B33FB4F}"/>
              </a:ext>
            </a:extLst>
          </p:cNvPr>
          <p:cNvSpPr/>
          <p:nvPr/>
        </p:nvSpPr>
        <p:spPr>
          <a:xfrm>
            <a:off x="3769200" y="34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7A31B20-F3FE-4CDA-B2CA-B43237D4293A}"/>
              </a:ext>
            </a:extLst>
          </p:cNvPr>
          <p:cNvSpPr/>
          <p:nvPr/>
        </p:nvSpPr>
        <p:spPr>
          <a:xfrm>
            <a:off x="3949200" y="34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01131B6-5DB1-494E-8B02-960168356B1B}"/>
              </a:ext>
            </a:extLst>
          </p:cNvPr>
          <p:cNvSpPr/>
          <p:nvPr/>
        </p:nvSpPr>
        <p:spPr>
          <a:xfrm>
            <a:off x="3769200" y="2468519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F295E87E-F95A-4C89-8725-12C61A00E9E6}"/>
              </a:ext>
            </a:extLst>
          </p:cNvPr>
          <p:cNvSpPr/>
          <p:nvPr/>
        </p:nvSpPr>
        <p:spPr>
          <a:xfrm>
            <a:off x="3949200" y="2558519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A96378E7-7140-4CA3-BB41-A0766A3F1160}"/>
              </a:ext>
            </a:extLst>
          </p:cNvPr>
          <p:cNvSpPr/>
          <p:nvPr/>
        </p:nvSpPr>
        <p:spPr>
          <a:xfrm>
            <a:off x="5085000" y="2586600"/>
            <a:ext cx="433800" cy="1600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2F768EC8-1B6B-40AA-9697-52E12A8B18BF}"/>
              </a:ext>
            </a:extLst>
          </p:cNvPr>
          <p:cNvSpPr/>
          <p:nvPr/>
        </p:nvSpPr>
        <p:spPr>
          <a:xfrm>
            <a:off x="5085000" y="3501000"/>
            <a:ext cx="433800" cy="68615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A588F68-C51D-40DF-86C6-992FEBBC0FDB}"/>
              </a:ext>
            </a:extLst>
          </p:cNvPr>
          <p:cNvSpPr/>
          <p:nvPr/>
        </p:nvSpPr>
        <p:spPr>
          <a:xfrm>
            <a:off x="5290200" y="4186799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E1576-58F1-4A5E-9939-BCD42EF8EE41}"/>
              </a:ext>
            </a:extLst>
          </p:cNvPr>
          <p:cNvSpPr txBox="1"/>
          <p:nvPr/>
        </p:nvSpPr>
        <p:spPr>
          <a:xfrm>
            <a:off x="4740840" y="46440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A8355E2-C268-46B1-81DA-080D3DF11E11}"/>
              </a:ext>
            </a:extLst>
          </p:cNvPr>
          <p:cNvSpPr/>
          <p:nvPr/>
        </p:nvSpPr>
        <p:spPr>
          <a:xfrm>
            <a:off x="6582599" y="2372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598E44E-620C-4585-BB3E-227119F73B81}"/>
              </a:ext>
            </a:extLst>
          </p:cNvPr>
          <p:cNvSpPr/>
          <p:nvPr/>
        </p:nvSpPr>
        <p:spPr>
          <a:xfrm>
            <a:off x="6217200" y="2504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E3D20FF0-A5C9-4E81-9AF5-3F0A3B8622BB}"/>
              </a:ext>
            </a:extLst>
          </p:cNvPr>
          <p:cNvSpPr/>
          <p:nvPr/>
        </p:nvSpPr>
        <p:spPr>
          <a:xfrm>
            <a:off x="6397200" y="2594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1C90115-E233-4B20-8942-0B3D09157F09}"/>
              </a:ext>
            </a:extLst>
          </p:cNvPr>
          <p:cNvSpPr/>
          <p:nvPr/>
        </p:nvSpPr>
        <p:spPr>
          <a:xfrm>
            <a:off x="6582599" y="33084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957F8004-6203-4CF2-B6F4-08B4D0A0298C}"/>
              </a:ext>
            </a:extLst>
          </p:cNvPr>
          <p:cNvSpPr/>
          <p:nvPr/>
        </p:nvSpPr>
        <p:spPr>
          <a:xfrm>
            <a:off x="6217200" y="34401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3E1A0A16-9935-494D-9573-A82088FFEA50}"/>
              </a:ext>
            </a:extLst>
          </p:cNvPr>
          <p:cNvSpPr/>
          <p:nvPr/>
        </p:nvSpPr>
        <p:spPr>
          <a:xfrm>
            <a:off x="6397200" y="35301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2FEFD2C-8239-42E2-BBA5-55CE13AC1E2B}"/>
              </a:ext>
            </a:extLst>
          </p:cNvPr>
          <p:cNvSpPr/>
          <p:nvPr/>
        </p:nvSpPr>
        <p:spPr>
          <a:xfrm>
            <a:off x="5542200" y="247860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C1BFF82-6E91-448E-A6F5-5BC8E26484B8}"/>
              </a:ext>
            </a:extLst>
          </p:cNvPr>
          <p:cNvSpPr/>
          <p:nvPr/>
        </p:nvSpPr>
        <p:spPr>
          <a:xfrm rot="2223600">
            <a:off x="5542341" y="270703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162BA6-CE2B-4D19-BF27-8715EFE36E26}"/>
              </a:ext>
            </a:extLst>
          </p:cNvPr>
          <p:cNvSpPr/>
          <p:nvPr/>
        </p:nvSpPr>
        <p:spPr>
          <a:xfrm flipV="1">
            <a:off x="5542560" y="33958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49B2B810-B0BD-4F34-A292-069168843B19}"/>
              </a:ext>
            </a:extLst>
          </p:cNvPr>
          <p:cNvSpPr/>
          <p:nvPr/>
        </p:nvSpPr>
        <p:spPr>
          <a:xfrm rot="19376400" flipV="1">
            <a:off x="5680503" y="2892415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39582FF4-ECFB-484C-9D64-8A76C95B1196}"/>
              </a:ext>
            </a:extLst>
          </p:cNvPr>
          <p:cNvSpPr/>
          <p:nvPr/>
        </p:nvSpPr>
        <p:spPr>
          <a:xfrm>
            <a:off x="5338800" y="1479599"/>
            <a:ext cx="11430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160754-8B1A-4BB8-8DCE-08F91F0FA53A}"/>
              </a:ext>
            </a:extLst>
          </p:cNvPr>
          <p:cNvSpPr txBox="1"/>
          <p:nvPr/>
        </p:nvSpPr>
        <p:spPr>
          <a:xfrm>
            <a:off x="5492160" y="1562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B7007A-0C16-48CF-B6CE-D447A0005935}"/>
              </a:ext>
            </a:extLst>
          </p:cNvPr>
          <p:cNvSpPr txBox="1"/>
          <p:nvPr/>
        </p:nvSpPr>
        <p:spPr>
          <a:xfrm>
            <a:off x="2864520" y="2165400"/>
            <a:ext cx="113328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Web UI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A7BFDE-F452-4004-89FA-11CA94FF127E}"/>
              </a:ext>
            </a:extLst>
          </p:cNvPr>
          <p:cNvSpPr txBox="1"/>
          <p:nvPr/>
        </p:nvSpPr>
        <p:spPr>
          <a:xfrm>
            <a:off x="1551599" y="3308400"/>
            <a:ext cx="15645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Http Gateway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6173AE9-801F-4E32-B60C-60F4037D1A02}"/>
              </a:ext>
            </a:extLst>
          </p:cNvPr>
          <p:cNvSpPr/>
          <p:nvPr/>
        </p:nvSpPr>
        <p:spPr>
          <a:xfrm flipV="1">
            <a:off x="5085360" y="1936800"/>
            <a:ext cx="401039" cy="650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9EE9A7C6-EAA3-4288-B396-1EF0E2FF3527}"/>
              </a:ext>
            </a:extLst>
          </p:cNvPr>
          <p:cNvSpPr/>
          <p:nvPr/>
        </p:nvSpPr>
        <p:spPr>
          <a:xfrm flipV="1">
            <a:off x="5085000" y="1936800"/>
            <a:ext cx="401399" cy="1564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6217B-600D-4F75-9412-8DDC7B73C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Command 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BFEFD-8487-4D03-88E2-C4AD6C85DE73}"/>
              </a:ext>
            </a:extLst>
          </p:cNvPr>
          <p:cNvSpPr txBox="1"/>
          <p:nvPr/>
        </p:nvSpPr>
        <p:spPr>
          <a:xfrm>
            <a:off x="651240" y="1352520"/>
            <a:ext cx="8492760" cy="3929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-status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&lt;jobId&gt;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jobs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-filter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user=&lt;U&gt;\;name=&lt;N&gt;\;group=&lt;G&gt;\;status=&lt;S&gt;\;frequency=&lt;F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&gt;\;startcreatedtime=&lt;SC&gt;\;endcreatedtime=&lt;EC&gt;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                        \;sortBy=&lt;SB&gt; 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-start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-config &lt;config.properties&gt;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-suspend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-resume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-kill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oozie coordinator </a:t>
            </a: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-change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&lt;coordId&gt; -value key=value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C37A6-3F6F-41DE-AC0C-8C7B3AD77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CF121-FFE4-47F2-B6C8-98FD193F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80" y="1280159"/>
            <a:ext cx="495252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35D82F-B655-404B-9649-3021C575F2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03960" y="2021399"/>
            <a:ext cx="6773040" cy="30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F79C5-2297-4942-A1A1-A9F29D0D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42599" y="3200400"/>
            <a:ext cx="3050640" cy="22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AA035D0-1CA3-442A-B119-E4D6BD8663E1}"/>
              </a:ext>
            </a:extLst>
          </p:cNvPr>
          <p:cNvSpPr/>
          <p:nvPr/>
        </p:nvSpPr>
        <p:spPr>
          <a:xfrm>
            <a:off x="76680" y="3465000"/>
            <a:ext cx="1523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40ACD-22E9-4EAB-8CEE-779B82A4D404}"/>
              </a:ext>
            </a:extLst>
          </p:cNvPr>
          <p:cNvSpPr txBox="1"/>
          <p:nvPr/>
        </p:nvSpPr>
        <p:spPr>
          <a:xfrm>
            <a:off x="228600" y="914400"/>
            <a:ext cx="1489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Coordinator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F461FEE5-A1CB-4872-AC67-2B4DAD7C2885}"/>
              </a:ext>
            </a:extLst>
          </p:cNvPr>
          <p:cNvSpPr/>
          <p:nvPr/>
        </p:nvSpPr>
        <p:spPr>
          <a:xfrm>
            <a:off x="228600" y="1828800"/>
            <a:ext cx="457199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2A46E-7946-4DDD-8A0C-535503EFCEF0}"/>
              </a:ext>
            </a:extLst>
          </p:cNvPr>
          <p:cNvSpPr txBox="1"/>
          <p:nvPr/>
        </p:nvSpPr>
        <p:spPr>
          <a:xfrm>
            <a:off x="84600" y="4042799"/>
            <a:ext cx="23677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Coord executions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= launched workflows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EFDC3-5D78-456E-B759-A29D5BE6EE5A}"/>
              </a:ext>
            </a:extLst>
          </p:cNvPr>
          <p:cNvSpPr txBox="1"/>
          <p:nvPr/>
        </p:nvSpPr>
        <p:spPr>
          <a:xfrm>
            <a:off x="5301719" y="1783080"/>
            <a:ext cx="120635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310E0FD-9D62-4467-AA03-E0B3D9753180}"/>
              </a:ext>
            </a:extLst>
          </p:cNvPr>
          <p:cNvSpPr/>
          <p:nvPr/>
        </p:nvSpPr>
        <p:spPr>
          <a:xfrm>
            <a:off x="3006000" y="4360680"/>
            <a:ext cx="218952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99000" tIns="54000" rIns="99000" bIns="54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76D5E817-458F-4F5F-AEFA-40BB44D95A76}"/>
              </a:ext>
            </a:extLst>
          </p:cNvPr>
          <p:cNvSpPr/>
          <p:nvPr/>
        </p:nvSpPr>
        <p:spPr>
          <a:xfrm>
            <a:off x="3787920" y="2688480"/>
            <a:ext cx="457200" cy="160020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F2F287-7A3A-4CA7-806F-FD00AEBE0E05}"/>
              </a:ext>
            </a:extLst>
          </p:cNvPr>
          <p:cNvSpPr txBox="1"/>
          <p:nvPr/>
        </p:nvSpPr>
        <p:spPr>
          <a:xfrm>
            <a:off x="3679920" y="4938479"/>
            <a:ext cx="19011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Workflow actions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73222A-6192-4232-8475-AB6A3148D96A}"/>
              </a:ext>
            </a:extLst>
          </p:cNvPr>
          <p:cNvSpPr txBox="1"/>
          <p:nvPr/>
        </p:nvSpPr>
        <p:spPr>
          <a:xfrm>
            <a:off x="7254000" y="2854080"/>
            <a:ext cx="2044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Action = yarn job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7C814-7D95-46A1-A8F5-70371466C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Web UI 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06739-E89E-4618-BF21-685B9FE1606E}"/>
              </a:ext>
            </a:extLst>
          </p:cNvPr>
          <p:cNvSpPr txBox="1"/>
          <p:nvPr/>
        </p:nvSpPr>
        <p:spPr>
          <a:xfrm>
            <a:off x="4114800" y="3139559"/>
            <a:ext cx="15980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Oozie Web UI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E6800B3-46CF-4025-841C-392AF4D2EF94}"/>
              </a:ext>
            </a:extLst>
          </p:cNvPr>
          <p:cNvSpPr/>
          <p:nvPr/>
        </p:nvSpPr>
        <p:spPr>
          <a:xfrm flipV="1">
            <a:off x="5077800" y="2860920"/>
            <a:ext cx="408599" cy="27863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D75-2CEA-4DFC-B078-4C651E42D81E}"/>
              </a:ext>
            </a:extLst>
          </p:cNvPr>
          <p:cNvSpPr txBox="1"/>
          <p:nvPr/>
        </p:nvSpPr>
        <p:spPr>
          <a:xfrm>
            <a:off x="5288760" y="2514600"/>
            <a:ext cx="3356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Similar problems as Yarn UI …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1E779D3E-C268-4E30-90D7-748EF60441DF}"/>
              </a:ext>
            </a:extLst>
          </p:cNvPr>
          <p:cNvSpPr/>
          <p:nvPr/>
        </p:nvSpPr>
        <p:spPr>
          <a:xfrm flipH="1">
            <a:off x="6400799" y="1828800"/>
            <a:ext cx="228601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940BBF-6AC4-445D-93EC-3D006F0048F4}"/>
              </a:ext>
            </a:extLst>
          </p:cNvPr>
          <p:cNvSpPr txBox="1"/>
          <p:nvPr/>
        </p:nvSpPr>
        <p:spPr>
          <a:xfrm>
            <a:off x="5185800" y="18648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7B0B735D-4016-4746-AD55-DD78E3138E38}"/>
              </a:ext>
            </a:extLst>
          </p:cNvPr>
          <p:cNvSpPr/>
          <p:nvPr/>
        </p:nvSpPr>
        <p:spPr>
          <a:xfrm flipV="1">
            <a:off x="6881400" y="2286000"/>
            <a:ext cx="457199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6025B-0454-4AE9-95CB-72EB93202561}"/>
              </a:ext>
            </a:extLst>
          </p:cNvPr>
          <p:cNvSpPr txBox="1"/>
          <p:nvPr/>
        </p:nvSpPr>
        <p:spPr>
          <a:xfrm>
            <a:off x="5424120" y="1172520"/>
            <a:ext cx="17276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Can not 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(not easily)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FC38B3F3-C21E-4B56-A434-7A44ED46CD2F}"/>
              </a:ext>
            </a:extLst>
          </p:cNvPr>
          <p:cNvSpPr/>
          <p:nvPr/>
        </p:nvSpPr>
        <p:spPr>
          <a:xfrm>
            <a:off x="5943600" y="2175120"/>
            <a:ext cx="228600" cy="33948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E35720-D54A-4B99-952E-490693BF7039}"/>
              </a:ext>
            </a:extLst>
          </p:cNvPr>
          <p:cNvSpPr txBox="1"/>
          <p:nvPr/>
        </p:nvSpPr>
        <p:spPr>
          <a:xfrm>
            <a:off x="7038000" y="1985400"/>
            <a:ext cx="1412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Page of 20..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EC93165-1613-417B-89DA-7B7444AAF55A}"/>
              </a:ext>
            </a:extLst>
          </p:cNvPr>
          <p:cNvSpPr/>
          <p:nvPr/>
        </p:nvSpPr>
        <p:spPr>
          <a:xfrm>
            <a:off x="5164920" y="3485880"/>
            <a:ext cx="916560" cy="6289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4E638D-C6CE-491D-B8B6-E42753F94013}"/>
              </a:ext>
            </a:extLst>
          </p:cNvPr>
          <p:cNvSpPr txBox="1"/>
          <p:nvPr/>
        </p:nvSpPr>
        <p:spPr>
          <a:xfrm>
            <a:off x="5715000" y="3942360"/>
            <a:ext cx="123372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selection by url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FEE6DFE5-6660-4C9B-8249-BD2D033B33FE}"/>
              </a:ext>
            </a:extLst>
          </p:cNvPr>
          <p:cNvSpPr/>
          <p:nvPr/>
        </p:nvSpPr>
        <p:spPr>
          <a:xfrm flipH="1">
            <a:off x="3429000" y="3429000"/>
            <a:ext cx="685800" cy="308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3075D7-E954-4C64-8749-A631024291FD}"/>
              </a:ext>
            </a:extLst>
          </p:cNvPr>
          <p:cNvSpPr txBox="1"/>
          <p:nvPr/>
        </p:nvSpPr>
        <p:spPr>
          <a:xfrm>
            <a:off x="2671200" y="3696479"/>
            <a:ext cx="1434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evolving</a:t>
            </a: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B0483419-1CDC-4EA7-9448-E730CA3110C6}"/>
              </a:ext>
            </a:extLst>
          </p:cNvPr>
          <p:cNvSpPr/>
          <p:nvPr/>
        </p:nvSpPr>
        <p:spPr>
          <a:xfrm>
            <a:off x="5257800" y="3485880"/>
            <a:ext cx="914400" cy="1717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00AC16-E9FE-425E-9D35-305A06E9E084}"/>
              </a:ext>
            </a:extLst>
          </p:cNvPr>
          <p:cNvSpPr txBox="1"/>
          <p:nvPr/>
        </p:nvSpPr>
        <p:spPr>
          <a:xfrm>
            <a:off x="6172200" y="3283920"/>
            <a:ext cx="349235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Strange selection/ modal / focus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behaviors</a:t>
            </a: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B96A8534-F028-4D89-8AF7-1E4E149E7B79}"/>
              </a:ext>
            </a:extLst>
          </p:cNvPr>
          <p:cNvSpPr/>
          <p:nvPr/>
        </p:nvSpPr>
        <p:spPr>
          <a:xfrm flipH="1" flipV="1">
            <a:off x="4114800" y="2743199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7120EC-3A72-49A9-8E67-403FE90E2FFF}"/>
              </a:ext>
            </a:extLst>
          </p:cNvPr>
          <p:cNvSpPr txBox="1"/>
          <p:nvPr/>
        </p:nvSpPr>
        <p:spPr>
          <a:xfrm>
            <a:off x="1966680" y="2286000"/>
            <a:ext cx="3062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Not well integrated with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 need Yarn UI</a:t>
            </a: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3D501334-9E85-4D3B-9BA3-C93012A9958A}"/>
              </a:ext>
            </a:extLst>
          </p:cNvPr>
          <p:cNvSpPr/>
          <p:nvPr/>
        </p:nvSpPr>
        <p:spPr>
          <a:xfrm flipH="1" flipV="1">
            <a:off x="4114800" y="2743560"/>
            <a:ext cx="457200" cy="396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Connecteur droit 20">
            <a:extLst>
              <a:ext uri="{FF2B5EF4-FFF2-40B4-BE49-F238E27FC236}">
                <a16:creationId xmlns:a16="http://schemas.microsoft.com/office/drawing/2014/main" id="{10D75FE6-294A-4AF8-A89F-A9A4D44CF97E}"/>
              </a:ext>
            </a:extLst>
          </p:cNvPr>
          <p:cNvSpPr/>
          <p:nvPr/>
        </p:nvSpPr>
        <p:spPr>
          <a:xfrm flipH="1">
            <a:off x="4559400" y="3549600"/>
            <a:ext cx="2286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32184A83-EE2F-4CFD-BBAB-D0ACC4E283D4}"/>
              </a:ext>
            </a:extLst>
          </p:cNvPr>
          <p:cNvSpPr/>
          <p:nvPr/>
        </p:nvSpPr>
        <p:spPr>
          <a:xfrm flipH="1">
            <a:off x="6629400" y="1828800"/>
            <a:ext cx="4572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5D6C38D-D7D0-4367-B616-B876E428E8BA}"/>
              </a:ext>
            </a:extLst>
          </p:cNvPr>
          <p:cNvSpPr/>
          <p:nvPr/>
        </p:nvSpPr>
        <p:spPr>
          <a:xfrm flipV="1">
            <a:off x="7133400" y="2514600"/>
            <a:ext cx="410399" cy="723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3D663B-702B-492E-A7AF-6A03F0BE7E86}"/>
              </a:ext>
            </a:extLst>
          </p:cNvPr>
          <p:cNvSpPr txBox="1"/>
          <p:nvPr/>
        </p:nvSpPr>
        <p:spPr>
          <a:xfrm>
            <a:off x="7542000" y="2237760"/>
            <a:ext cx="2248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refresh / realtime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DDFDA0-3EA8-4721-8CD2-6295A7AA167E}"/>
              </a:ext>
            </a:extLst>
          </p:cNvPr>
          <p:cNvSpPr txBox="1"/>
          <p:nvPr/>
        </p:nvSpPr>
        <p:spPr>
          <a:xfrm>
            <a:off x="7086600" y="1528200"/>
            <a:ext cx="2500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criteria composition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5D7C43-D250-4125-9223-943E9D7FC1DC}"/>
              </a:ext>
            </a:extLst>
          </p:cNvPr>
          <p:cNvSpPr txBox="1"/>
          <p:nvPr/>
        </p:nvSpPr>
        <p:spPr>
          <a:xfrm>
            <a:off x="3566880" y="4235400"/>
            <a:ext cx="191952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Bugged in Google Chrome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E40813-55CB-4B94-B3B8-EF52AC6F578A}"/>
              </a:ext>
            </a:extLst>
          </p:cNvPr>
          <p:cNvSpPr txBox="1"/>
          <p:nvPr/>
        </p:nvSpPr>
        <p:spPr>
          <a:xfrm>
            <a:off x="3143159" y="5029200"/>
            <a:ext cx="234324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Only in Microsoft Edge/Explorer !!?</a:t>
            </a:r>
          </a:p>
        </p:txBody>
      </p:sp>
      <p:sp>
        <p:nvSpPr>
          <p:cNvPr id="28" name="Connecteur droit 27">
            <a:extLst>
              <a:ext uri="{FF2B5EF4-FFF2-40B4-BE49-F238E27FC236}">
                <a16:creationId xmlns:a16="http://schemas.microsoft.com/office/drawing/2014/main" id="{84761E79-82E1-4904-BFA9-08157115E6E3}"/>
              </a:ext>
            </a:extLst>
          </p:cNvPr>
          <p:cNvSpPr/>
          <p:nvPr/>
        </p:nvSpPr>
        <p:spPr>
          <a:xfrm flipH="1">
            <a:off x="3886200" y="4837680"/>
            <a:ext cx="457200" cy="1915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D695C-D964-4BA1-BBB2-E087DED923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DB4DA-9844-488E-BF25-D5C6DBFA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5360" y="2031839"/>
            <a:ext cx="1301040" cy="18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73FFF-B6C9-4CAB-9FAC-649723840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Summary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DB177-7C3E-42AD-8255-4E4854F4BCB5}"/>
              </a:ext>
            </a:extLst>
          </p:cNvPr>
          <p:cNvSpPr txBox="1"/>
          <p:nvPr/>
        </p:nvSpPr>
        <p:spPr>
          <a:xfrm>
            <a:off x="1554479" y="1661399"/>
            <a:ext cx="42573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OK to fill missing Yarn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to simplify launching Yarn containers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A5987E-5F33-46D5-AC30-6040EC435E4E}"/>
              </a:ext>
            </a:extLst>
          </p:cNvPr>
          <p:cNvSpPr txBox="1"/>
          <p:nvPr/>
        </p:nvSpPr>
        <p:spPr>
          <a:xfrm>
            <a:off x="1600200" y="2659320"/>
            <a:ext cx="39481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Simple http Rest / Command line tool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96F50-971C-4804-9A1C-C1EF2BE0B6A4}"/>
              </a:ext>
            </a:extLst>
          </p:cNvPr>
          <p:cNvSpPr txBox="1"/>
          <p:nvPr/>
        </p:nvSpPr>
        <p:spPr>
          <a:xfrm>
            <a:off x="4800600" y="4343400"/>
            <a:ext cx="3678479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Still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Datalineage between data / job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No trigger on data change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D4E2C1-26C2-45F2-86D2-CB2F83285D32}"/>
              </a:ext>
            </a:extLst>
          </p:cNvPr>
          <p:cNvSpPr txBox="1"/>
          <p:nvPr/>
        </p:nvSpPr>
        <p:spPr>
          <a:xfrm>
            <a:off x="1600200" y="3264480"/>
            <a:ext cx="38034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Verbose yet simple xml + properties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D47651-4DDE-4C19-AD73-7153BCB42D32}"/>
              </a:ext>
            </a:extLst>
          </p:cNvPr>
          <p:cNvSpPr txBox="1"/>
          <p:nvPr/>
        </p:nvSpPr>
        <p:spPr>
          <a:xfrm>
            <a:off x="1600200" y="3901679"/>
            <a:ext cx="2142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Unpractical Web UI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74370-1C35-472E-928A-3C85BACA12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Oozie Alternatives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32E47-15FC-483A-AB8A-ADBECAC310DF}"/>
              </a:ext>
            </a:extLst>
          </p:cNvPr>
          <p:cNvSpPr txBox="1"/>
          <p:nvPr/>
        </p:nvSpPr>
        <p:spPr>
          <a:xfrm>
            <a:off x="1143000" y="2332800"/>
            <a:ext cx="63374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Any Orchestrator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…. with plugin extension for Yarn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698B-13C6-451A-A32A-3252C9A8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2942280"/>
            <a:ext cx="2235960" cy="76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E026C-FF8A-4334-976C-A6B77657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29000" y="3704399"/>
            <a:ext cx="158832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D733-40A1-45A7-A23E-30DEEF78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28800" y="4390200"/>
            <a:ext cx="1314000" cy="5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3E02F-0EF1-467B-AD79-46E2307784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5799" y="4161600"/>
            <a:ext cx="130464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C7EB-1E44-4CF0-80EF-89C2937A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715000" y="2923559"/>
            <a:ext cx="1325520" cy="5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86C5E-377D-4E8E-B4AC-7C530578FD1E}"/>
              </a:ext>
            </a:extLst>
          </p:cNvPr>
          <p:cNvSpPr txBox="1"/>
          <p:nvPr/>
        </p:nvSpPr>
        <p:spPr>
          <a:xfrm>
            <a:off x="7981920" y="3651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FAA740-786D-421D-B39F-88FB9CFEFF15}"/>
              </a:ext>
            </a:extLst>
          </p:cNvPr>
          <p:cNvSpPr txBox="1"/>
          <p:nvPr/>
        </p:nvSpPr>
        <p:spPr>
          <a:xfrm>
            <a:off x="8377919" y="3939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1B839-5E5D-42DB-A72C-746B79B4EFD2}"/>
              </a:ext>
            </a:extLst>
          </p:cNvPr>
          <p:cNvSpPr txBox="1"/>
          <p:nvPr/>
        </p:nvSpPr>
        <p:spPr>
          <a:xfrm>
            <a:off x="8701920" y="4263120"/>
            <a:ext cx="6393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Etc..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46C857-334D-4A2E-A475-20E8A2A9F0C8}"/>
              </a:ext>
            </a:extLst>
          </p:cNvPr>
          <p:cNvSpPr txBox="1"/>
          <p:nvPr/>
        </p:nvSpPr>
        <p:spPr>
          <a:xfrm>
            <a:off x="1143000" y="1482479"/>
            <a:ext cx="3926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…. to start simple Spark 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3C3A-1671-4DF5-8852-A849A36FAF8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257800" y="1371599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6DE2C-CC7A-4FC9-9D90-B5CF126F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Apache Livy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8CB9-1F72-4C9D-8E39-26961E9F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690280"/>
            <a:ext cx="1371240" cy="51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611B8-A844-47C4-8D07-B68216070C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Architecture + Features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41C63EC-7532-499F-9F05-1E688490EF1F}"/>
              </a:ext>
            </a:extLst>
          </p:cNvPr>
          <p:cNvSpPr/>
          <p:nvPr/>
        </p:nvSpPr>
        <p:spPr>
          <a:xfrm>
            <a:off x="1965600" y="2286000"/>
            <a:ext cx="95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Livy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C96B443-7484-4803-961E-B758C45FCB57}"/>
              </a:ext>
            </a:extLst>
          </p:cNvPr>
          <p:cNvSpPr/>
          <p:nvPr/>
        </p:nvSpPr>
        <p:spPr>
          <a:xfrm>
            <a:off x="1600200" y="2417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3BC0A92F-5550-4971-87AD-FF1CB9A57182}"/>
              </a:ext>
            </a:extLst>
          </p:cNvPr>
          <p:cNvSpPr/>
          <p:nvPr/>
        </p:nvSpPr>
        <p:spPr>
          <a:xfrm>
            <a:off x="1780200" y="2507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819E455C-7392-4472-9AFB-68E90C39685E}"/>
              </a:ext>
            </a:extLst>
          </p:cNvPr>
          <p:cNvSpPr/>
          <p:nvPr/>
        </p:nvSpPr>
        <p:spPr>
          <a:xfrm>
            <a:off x="2916000" y="2514600"/>
            <a:ext cx="433800" cy="6861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42ED14C-FBAB-4802-A54D-297806582EE9}"/>
              </a:ext>
            </a:extLst>
          </p:cNvPr>
          <p:cNvSpPr/>
          <p:nvPr/>
        </p:nvSpPr>
        <p:spPr>
          <a:xfrm>
            <a:off x="3121200" y="3200400"/>
            <a:ext cx="45720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7DE44E-41D3-4901-8503-95E3B2CE8F9D}"/>
              </a:ext>
            </a:extLst>
          </p:cNvPr>
          <p:cNvSpPr txBox="1"/>
          <p:nvPr/>
        </p:nvSpPr>
        <p:spPr>
          <a:xfrm>
            <a:off x="2571839" y="36576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A410961-7963-4FF3-8832-F5A98D982391}"/>
              </a:ext>
            </a:extLst>
          </p:cNvPr>
          <p:cNvSpPr/>
          <p:nvPr/>
        </p:nvSpPr>
        <p:spPr>
          <a:xfrm>
            <a:off x="4413600" y="23220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Yarn RM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16D69C8-5037-4460-8C2B-98397D6DD814}"/>
              </a:ext>
            </a:extLst>
          </p:cNvPr>
          <p:cNvSpPr/>
          <p:nvPr/>
        </p:nvSpPr>
        <p:spPr>
          <a:xfrm>
            <a:off x="4048199" y="2453760"/>
            <a:ext cx="180000" cy="1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0B5AAFC-2801-4340-8CB6-A1FF995F9407}"/>
              </a:ext>
            </a:extLst>
          </p:cNvPr>
          <p:cNvSpPr/>
          <p:nvPr/>
        </p:nvSpPr>
        <p:spPr>
          <a:xfrm>
            <a:off x="4228200" y="2543760"/>
            <a:ext cx="180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1DADA00-2379-49CC-B931-1BD45D5461E7}"/>
              </a:ext>
            </a:extLst>
          </p:cNvPr>
          <p:cNvSpPr/>
          <p:nvPr/>
        </p:nvSpPr>
        <p:spPr>
          <a:xfrm flipV="1">
            <a:off x="3373560" y="2409480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2214A4B-C9FE-40CF-AA0B-C7BF012E84AA}"/>
              </a:ext>
            </a:extLst>
          </p:cNvPr>
          <p:cNvSpPr/>
          <p:nvPr/>
        </p:nvSpPr>
        <p:spPr>
          <a:xfrm>
            <a:off x="6868799" y="1853999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 (Batch)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5DFD3DF-2E23-4559-898F-3F9FEC40BC52}"/>
              </a:ext>
            </a:extLst>
          </p:cNvPr>
          <p:cNvSpPr/>
          <p:nvPr/>
        </p:nvSpPr>
        <p:spPr>
          <a:xfrm rot="19250400" flipV="1">
            <a:off x="6050111" y="1866128"/>
            <a:ext cx="457200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F749553-D9FC-4055-B4D1-559F61503268}"/>
              </a:ext>
            </a:extLst>
          </p:cNvPr>
          <p:cNvSpPr/>
          <p:nvPr/>
        </p:nvSpPr>
        <p:spPr>
          <a:xfrm>
            <a:off x="6868799" y="2732400"/>
            <a:ext cx="2322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Spark</a:t>
            </a:r>
            <a:b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(Interactive Session)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7CD1CE4-4667-4238-82C5-69AA98466BEC}"/>
              </a:ext>
            </a:extLst>
          </p:cNvPr>
          <p:cNvSpPr/>
          <p:nvPr/>
        </p:nvSpPr>
        <p:spPr>
          <a:xfrm rot="19210200" flipV="1">
            <a:off x="5923845" y="2659651"/>
            <a:ext cx="456839" cy="2286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AECE2-7C4B-4D04-966D-4EB2BE4580DE}"/>
              </a:ext>
            </a:extLst>
          </p:cNvPr>
          <p:cNvSpPr txBox="1"/>
          <p:nvPr/>
        </p:nvSpPr>
        <p:spPr>
          <a:xfrm>
            <a:off x="813960" y="2971800"/>
            <a:ext cx="162684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Ex: postgresql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6178-C47E-4CF2-BF0D-41295B222B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Livy sample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CD29DC-D865-4A54-A6AE-284D715F50C3}"/>
              </a:ext>
            </a:extLst>
          </p:cNvPr>
          <p:cNvSpPr txBox="1"/>
          <p:nvPr/>
        </p:nvSpPr>
        <p:spPr>
          <a:xfrm>
            <a:off x="425880" y="1226160"/>
            <a:ext cx="4223880" cy="316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"file": "hdfs:///myapps/hello-spark.jar",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"className": "myapp.HelloSpark",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"args": ["hdfs:///inputs"],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"jars": [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"hdfs:///myapps/mylib.jar"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],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"driverMemory": "1g",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"executorMemory": "5g",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"executorCores": 8,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"numExecutors":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177B8B-5CEB-4461-87E6-4B1FBC5058AB}"/>
              </a:ext>
            </a:extLst>
          </p:cNvPr>
          <p:cNvSpPr txBox="1"/>
          <p:nvPr/>
        </p:nvSpPr>
        <p:spPr>
          <a:xfrm>
            <a:off x="228600" y="925559"/>
            <a:ext cx="14608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file: app.json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5E01BEF-609F-40F4-9ACC-CD45F42B9380}"/>
              </a:ext>
            </a:extLst>
          </p:cNvPr>
          <p:cNvSpPr/>
          <p:nvPr/>
        </p:nvSpPr>
        <p:spPr>
          <a:xfrm>
            <a:off x="457200" y="1214999"/>
            <a:ext cx="4114800" cy="3200400"/>
          </a:xfrm>
          <a:custGeom>
            <a:avLst>
              <a:gd name="f0" fmla="val 189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10800 f0 21600"/>
              <a:gd name="f15" fmla="*/ f11 f1 1"/>
              <a:gd name="f16" fmla="val f14"/>
              <a:gd name="f17" fmla="*/ f14 f12 1"/>
              <a:gd name="f18" fmla="*/ f7 f13 1"/>
              <a:gd name="f19" fmla="*/ 0 f12 1"/>
              <a:gd name="f20" fmla="*/ 21600 f12 1"/>
              <a:gd name="f21" fmla="*/ 0 f13 1"/>
              <a:gd name="f22" fmla="*/ 10800 f12 1"/>
              <a:gd name="f23" fmla="*/ f15 1 f3"/>
              <a:gd name="f24" fmla="*/ 10800 f13 1"/>
              <a:gd name="f25" fmla="*/ 21600 f13 1"/>
              <a:gd name="f26" fmla="+- 21600 0 f16"/>
              <a:gd name="f27" fmla="+- f23 0 f2"/>
              <a:gd name="f28" fmla="*/ f26 8000 1"/>
              <a:gd name="f29" fmla="*/ f26 1 2"/>
              <a:gd name="f30" fmla="*/ f26 1 4"/>
              <a:gd name="f31" fmla="*/ f26 1 7"/>
              <a:gd name="f32" fmla="*/ f26 1 16"/>
              <a:gd name="f33" fmla="*/ f28 1 10800"/>
              <a:gd name="f34" fmla="+- f16 f31 0"/>
              <a:gd name="f35" fmla="+- 21600 0 f29"/>
              <a:gd name="f36" fmla="+- f16 f32 0"/>
              <a:gd name="f37" fmla="+- 21600 0 f33"/>
              <a:gd name="f38" fmla="*/ f36 f13 1"/>
              <a:gd name="f39" fmla="+- f37 f30 0"/>
            </a:gdLst>
            <a:ahLst>
              <a:ahXY gdRefX="f0" minX="f8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22" y="f21"/>
              </a:cxn>
              <a:cxn ang="f27">
                <a:pos x="f19" y="f24"/>
              </a:cxn>
              <a:cxn ang="f27">
                <a:pos x="f22" y="f25"/>
              </a:cxn>
              <a:cxn ang="f27">
                <a:pos x="f20" y="f24"/>
              </a:cxn>
            </a:cxnLst>
            <a:rect l="f19" t="f21" r="f20" b="f38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7" y="f16"/>
                </a:lnTo>
                <a:lnTo>
                  <a:pt x="f16" y="f7"/>
                </a:lnTo>
                <a:lnTo>
                  <a:pt x="f6" y="f7"/>
                </a:lnTo>
                <a:close/>
              </a:path>
              <a:path w="21600" h="21600">
                <a:moveTo>
                  <a:pt x="f16" y="f7"/>
                </a:moveTo>
                <a:lnTo>
                  <a:pt x="f37" y="f16"/>
                </a:lnTo>
                <a:cubicBezTo>
                  <a:pt x="f39" y="f34"/>
                  <a:pt x="f35" y="f36"/>
                  <a:pt x="f7" y="f16"/>
                </a:cubicBez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8741D-42CB-4753-BE58-7426C75F87F8}"/>
              </a:ext>
            </a:extLst>
          </p:cNvPr>
          <p:cNvSpPr txBox="1"/>
          <p:nvPr/>
        </p:nvSpPr>
        <p:spPr>
          <a:xfrm>
            <a:off x="4628880" y="2598120"/>
            <a:ext cx="5429520" cy="239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http://livy:8998/batches -d @app.json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batchId=..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 http://livy:8998/batches | jq '.'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http://livy:8998/batches/${batchId}/log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C62F8-06C6-4C45-BDE5-1EF0262F0F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1735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Yarn+Oozie+Livy… Missing Feature:</a:t>
            </a:r>
            <a:br>
              <a:rPr lang="en-US" sz="3600"/>
            </a:br>
            <a:r>
              <a:rPr lang="en-US" sz="3600"/>
              <a:t>DataLineage, Data Trigger Orchestration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D5A78C6-F0E8-438D-86A1-008259601294}"/>
              </a:ext>
            </a:extLst>
          </p:cNvPr>
          <p:cNvSpPr/>
          <p:nvPr/>
        </p:nvSpPr>
        <p:spPr>
          <a:xfrm>
            <a:off x="1175760" y="18665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D0A168-DAD0-442A-8519-9A8EDADF92DE}"/>
              </a:ext>
            </a:extLst>
          </p:cNvPr>
          <p:cNvSpPr txBox="1"/>
          <p:nvPr/>
        </p:nvSpPr>
        <p:spPr>
          <a:xfrm>
            <a:off x="2007720" y="190332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19FA64B-AB9F-41BC-B784-F1F1B958C273}"/>
              </a:ext>
            </a:extLst>
          </p:cNvPr>
          <p:cNvSpPr/>
          <p:nvPr/>
        </p:nvSpPr>
        <p:spPr>
          <a:xfrm>
            <a:off x="1175760" y="2514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AE580-A04C-452E-B04D-D7F194ACD29A}"/>
              </a:ext>
            </a:extLst>
          </p:cNvPr>
          <p:cNvSpPr txBox="1"/>
          <p:nvPr/>
        </p:nvSpPr>
        <p:spPr>
          <a:xfrm>
            <a:off x="2007720" y="255168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hdfs:///data/dir2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ADD5730-FE96-4AAC-9D9D-792200FE841F}"/>
              </a:ext>
            </a:extLst>
          </p:cNvPr>
          <p:cNvSpPr/>
          <p:nvPr/>
        </p:nvSpPr>
        <p:spPr>
          <a:xfrm>
            <a:off x="1175760" y="3199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D3E427-B677-45F1-8226-42873F2431D6}"/>
              </a:ext>
            </a:extLst>
          </p:cNvPr>
          <p:cNvSpPr txBox="1"/>
          <p:nvPr/>
        </p:nvSpPr>
        <p:spPr>
          <a:xfrm>
            <a:off x="2007720" y="3236040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hdfs:///data/dir3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A4F0EE9-DF3C-4945-88B6-5D3FC8DC188E}"/>
              </a:ext>
            </a:extLst>
          </p:cNvPr>
          <p:cNvSpPr/>
          <p:nvPr/>
        </p:nvSpPr>
        <p:spPr>
          <a:xfrm>
            <a:off x="1175760" y="384767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EFA44-CB67-490C-A3B6-339ABDB4FF15}"/>
              </a:ext>
            </a:extLst>
          </p:cNvPr>
          <p:cNvSpPr txBox="1"/>
          <p:nvPr/>
        </p:nvSpPr>
        <p:spPr>
          <a:xfrm>
            <a:off x="2007720" y="388439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hdfs:///data/dir4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FE701EF-35A4-439C-8BD4-BB62A09B3637}"/>
              </a:ext>
            </a:extLst>
          </p:cNvPr>
          <p:cNvSpPr/>
          <p:nvPr/>
        </p:nvSpPr>
        <p:spPr>
          <a:xfrm>
            <a:off x="1175760" y="456804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803D47E-64C9-4D85-BA03-D61F25931121}"/>
              </a:ext>
            </a:extLst>
          </p:cNvPr>
          <p:cNvSpPr txBox="1"/>
          <p:nvPr/>
        </p:nvSpPr>
        <p:spPr>
          <a:xfrm>
            <a:off x="2007720" y="4604759"/>
            <a:ext cx="1755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hdfs:///data/dir5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CCA3A7-BCE6-4D10-B8A0-6EC5072A9EA9}"/>
              </a:ext>
            </a:extLst>
          </p:cNvPr>
          <p:cNvSpPr txBox="1"/>
          <p:nvPr/>
        </p:nvSpPr>
        <p:spPr>
          <a:xfrm>
            <a:off x="4680000" y="2890079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 to compute data:   dir3 = func1(dir1, dir2)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C76C4FB-205F-47EE-9A2C-49CE528E9CE7}"/>
              </a:ext>
            </a:extLst>
          </p:cNvPr>
          <p:cNvSpPr/>
          <p:nvPr/>
        </p:nvSpPr>
        <p:spPr>
          <a:xfrm rot="5290200">
            <a:off x="3867563" y="2289823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7563EDF-8CC1-4E2E-BF75-F417F71674C9}"/>
              </a:ext>
            </a:extLst>
          </p:cNvPr>
          <p:cNvSpPr/>
          <p:nvPr/>
        </p:nvSpPr>
        <p:spPr>
          <a:xfrm rot="5290200">
            <a:off x="3886053" y="25291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341BB999-D1FB-4BB4-B482-38EDBCEC0867}"/>
              </a:ext>
            </a:extLst>
          </p:cNvPr>
          <p:cNvSpPr/>
          <p:nvPr/>
        </p:nvSpPr>
        <p:spPr>
          <a:xfrm flipH="1">
            <a:off x="4114800" y="32004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21E98A-1B46-4790-B034-94E4ADF9BE3F}"/>
              </a:ext>
            </a:extLst>
          </p:cNvPr>
          <p:cNvSpPr txBox="1"/>
          <p:nvPr/>
        </p:nvSpPr>
        <p:spPr>
          <a:xfrm>
            <a:off x="5014440" y="4268880"/>
            <a:ext cx="4870079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 to compute data:   dir5 = func2(dir3, dir4)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AC261BD9-4134-4B08-AE98-037BA49214E0}"/>
              </a:ext>
            </a:extLst>
          </p:cNvPr>
          <p:cNvSpPr/>
          <p:nvPr/>
        </p:nvSpPr>
        <p:spPr>
          <a:xfrm rot="5290200">
            <a:off x="4202004" y="3668624"/>
            <a:ext cx="922319" cy="457200"/>
          </a:xfrm>
          <a:custGeom>
            <a:avLst>
              <a:gd name="f0" fmla="val 16200000"/>
              <a:gd name="f1" fmla="val 1980000"/>
              <a:gd name="f2" fmla="val 76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FD70A637-1D10-4C87-9BB8-110AB3447859}"/>
              </a:ext>
            </a:extLst>
          </p:cNvPr>
          <p:cNvSpPr/>
          <p:nvPr/>
        </p:nvSpPr>
        <p:spPr>
          <a:xfrm rot="5290200">
            <a:off x="4220493" y="3907914"/>
            <a:ext cx="457200" cy="442800"/>
          </a:xfrm>
          <a:custGeom>
            <a:avLst>
              <a:gd name="f0" fmla="val 16200000"/>
              <a:gd name="f1" fmla="val 720000"/>
              <a:gd name="f2" fmla="val 678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AB7259A-FE76-4B18-A24A-2580B5C381C8}"/>
              </a:ext>
            </a:extLst>
          </p:cNvPr>
          <p:cNvSpPr/>
          <p:nvPr/>
        </p:nvSpPr>
        <p:spPr>
          <a:xfrm flipH="1">
            <a:off x="4449240" y="4579200"/>
            <a:ext cx="352080" cy="22860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E74F6829-8DAC-4D49-A5D9-2351F3F85E5B}"/>
              </a:ext>
            </a:extLst>
          </p:cNvPr>
          <p:cNvSpPr/>
          <p:nvPr/>
        </p:nvSpPr>
        <p:spPr>
          <a:xfrm>
            <a:off x="4114800" y="289980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44E1CB3-6669-4BA3-A767-870CA2065B40}"/>
              </a:ext>
            </a:extLst>
          </p:cNvPr>
          <p:cNvSpPr/>
          <p:nvPr/>
        </p:nvSpPr>
        <p:spPr>
          <a:xfrm>
            <a:off x="4449240" y="4268880"/>
            <a:ext cx="57996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AAB0C-B538-41C7-BDC5-00070DFFE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 vert="horz"/>
          <a:lstStyle/>
          <a:p>
            <a:pPr lvl="0"/>
            <a:r>
              <a:rPr lang="en-US"/>
              <a:t>Job (Input, Output)</a:t>
            </a:r>
            <a:br>
              <a:rPr lang="en-US"/>
            </a:br>
            <a:r>
              <a:rPr lang="en-US"/>
              <a:t>re-eval on input change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20D9096D-6FD0-4A92-A5A8-09D730307D7F}"/>
              </a:ext>
            </a:extLst>
          </p:cNvPr>
          <p:cNvSpPr/>
          <p:nvPr/>
        </p:nvSpPr>
        <p:spPr>
          <a:xfrm>
            <a:off x="2057400" y="2514600"/>
            <a:ext cx="914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3058AB8-12E3-4FBC-B48B-7B5CA2D0916D}"/>
              </a:ext>
            </a:extLst>
          </p:cNvPr>
          <p:cNvSpPr/>
          <p:nvPr/>
        </p:nvSpPr>
        <p:spPr>
          <a:xfrm>
            <a:off x="3886200" y="2057400"/>
            <a:ext cx="13715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JobInput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A0ABF20-7939-48B9-9E10-C5186199FBBA}"/>
              </a:ext>
            </a:extLst>
          </p:cNvPr>
          <p:cNvSpPr/>
          <p:nvPr/>
        </p:nvSpPr>
        <p:spPr>
          <a:xfrm>
            <a:off x="3886200" y="2971800"/>
            <a:ext cx="1407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JobOutput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0B1E59-DCD8-45E9-8CEE-F59AF2F8CB8D}"/>
              </a:ext>
            </a:extLst>
          </p:cNvPr>
          <p:cNvSpPr/>
          <p:nvPr/>
        </p:nvSpPr>
        <p:spPr>
          <a:xfrm>
            <a:off x="6400799" y="2514600"/>
            <a:ext cx="117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DataSet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4E7D1B2B-9E59-49B3-B30B-6E805AEFDD8C}"/>
              </a:ext>
            </a:extLst>
          </p:cNvPr>
          <p:cNvSpPr/>
          <p:nvPr/>
        </p:nvSpPr>
        <p:spPr>
          <a:xfrm flipV="1">
            <a:off x="2971800" y="2214000"/>
            <a:ext cx="914400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56183808-4665-4D11-AB13-51249EFB69E2}"/>
              </a:ext>
            </a:extLst>
          </p:cNvPr>
          <p:cNvSpPr/>
          <p:nvPr/>
        </p:nvSpPr>
        <p:spPr>
          <a:xfrm>
            <a:off x="2972520" y="2835000"/>
            <a:ext cx="913680" cy="3654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753C8BA9-DA7D-45F2-84A5-3EF531D7EFFC}"/>
              </a:ext>
            </a:extLst>
          </p:cNvPr>
          <p:cNvSpPr/>
          <p:nvPr/>
        </p:nvSpPr>
        <p:spPr>
          <a:xfrm>
            <a:off x="5257800" y="2178000"/>
            <a:ext cx="1142999" cy="457200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6AEB3449-E5E0-4274-99DD-38B03E0EEE79}"/>
              </a:ext>
            </a:extLst>
          </p:cNvPr>
          <p:cNvSpPr/>
          <p:nvPr/>
        </p:nvSpPr>
        <p:spPr>
          <a:xfrm flipV="1">
            <a:off x="5293800" y="2743199"/>
            <a:ext cx="1106999" cy="457201"/>
          </a:xfrm>
          <a:prstGeom prst="line">
            <a:avLst/>
          </a:prstGeom>
          <a:noFill/>
          <a:ln w="1836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99000" tIns="54000" rIns="99000" bIns="54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0E3F15-880B-445F-8072-66E3622F700B}"/>
              </a:ext>
            </a:extLst>
          </p:cNvPr>
          <p:cNvSpPr txBox="1"/>
          <p:nvPr/>
        </p:nvSpPr>
        <p:spPr>
          <a:xfrm>
            <a:off x="3616919" y="1939680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10DC5-34D4-4DAE-8BCD-444FD24B73B3}"/>
              </a:ext>
            </a:extLst>
          </p:cNvPr>
          <p:cNvSpPr txBox="1"/>
          <p:nvPr/>
        </p:nvSpPr>
        <p:spPr>
          <a:xfrm>
            <a:off x="3616919" y="3307679"/>
            <a:ext cx="2692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*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3408887-1A41-4414-BCE6-89B335B2D352}"/>
              </a:ext>
            </a:extLst>
          </p:cNvPr>
          <p:cNvSpPr txBox="1"/>
          <p:nvPr/>
        </p:nvSpPr>
        <p:spPr>
          <a:xfrm>
            <a:off x="6136920" y="287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4C01F-D37F-4CE5-9332-B00B374ADEAD}"/>
              </a:ext>
            </a:extLst>
          </p:cNvPr>
          <p:cNvSpPr txBox="1"/>
          <p:nvPr/>
        </p:nvSpPr>
        <p:spPr>
          <a:xfrm>
            <a:off x="6137279" y="215568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61FBEC-B49E-4A42-ABA8-6CF5B7164B3F}"/>
              </a:ext>
            </a:extLst>
          </p:cNvPr>
          <p:cNvSpPr txBox="1"/>
          <p:nvPr/>
        </p:nvSpPr>
        <p:spPr>
          <a:xfrm>
            <a:off x="826200" y="3958200"/>
            <a:ext cx="867096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detecting external change to DataSet =&gt; search for JobInputs =&gt; launch Jobs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102E5-6F35-48F0-B3C5-DB90FFD02F58}"/>
              </a:ext>
            </a:extLst>
          </p:cNvPr>
          <p:cNvSpPr txBox="1"/>
          <p:nvPr/>
        </p:nvSpPr>
        <p:spPr>
          <a:xfrm>
            <a:off x="826200" y="4570200"/>
            <a:ext cx="78966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When Job finish =&gt; JobOutput changed =&gt; launch successor Jobs for inputs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7554-2C0C-47BA-9090-7C30A5367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DataLineage DataSet+Job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553BB1F-A4F3-4970-97BA-56DA072F6792}"/>
              </a:ext>
            </a:extLst>
          </p:cNvPr>
          <p:cNvSpPr/>
          <p:nvPr/>
        </p:nvSpPr>
        <p:spPr>
          <a:xfrm>
            <a:off x="1176120" y="13269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7F44E4F-9E63-4156-B759-3B7E3ACAF87E}"/>
              </a:ext>
            </a:extLst>
          </p:cNvPr>
          <p:cNvSpPr/>
          <p:nvPr/>
        </p:nvSpPr>
        <p:spPr>
          <a:xfrm>
            <a:off x="1176120" y="197532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879B5CF-F1AD-4F6D-B315-F5773F95B987}"/>
              </a:ext>
            </a:extLst>
          </p:cNvPr>
          <p:cNvSpPr/>
          <p:nvPr/>
        </p:nvSpPr>
        <p:spPr>
          <a:xfrm>
            <a:off x="4878360" y="16974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3F9D436-83A6-4D6C-9682-30A9A4B1318A}"/>
              </a:ext>
            </a:extLst>
          </p:cNvPr>
          <p:cNvSpPr/>
          <p:nvPr/>
        </p:nvSpPr>
        <p:spPr>
          <a:xfrm>
            <a:off x="4914360" y="2456999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7C90B1B-25A2-4F9E-9517-15526D9AED22}"/>
              </a:ext>
            </a:extLst>
          </p:cNvPr>
          <p:cNvSpPr/>
          <p:nvPr/>
        </p:nvSpPr>
        <p:spPr>
          <a:xfrm>
            <a:off x="8337600" y="207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38BF7B-FD69-4F8D-91A7-246AA33462F0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3FFD5C-DFE0-4059-9FA2-EF23F3AD4F5C}"/>
              </a:ext>
            </a:extLst>
          </p:cNvPr>
          <p:cNvSpPr txBox="1"/>
          <p:nvPr/>
        </p:nvSpPr>
        <p:spPr>
          <a:xfrm>
            <a:off x="1299600" y="2042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6E6393-6458-48A8-A383-C00D47C6A4D6}"/>
              </a:ext>
            </a:extLst>
          </p:cNvPr>
          <p:cNvSpPr txBox="1"/>
          <p:nvPr/>
        </p:nvSpPr>
        <p:spPr>
          <a:xfrm>
            <a:off x="1299600" y="13942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2B76AF1-3D86-4050-803D-19BEE5B2A0D5}"/>
              </a:ext>
            </a:extLst>
          </p:cNvPr>
          <p:cNvSpPr txBox="1"/>
          <p:nvPr/>
        </p:nvSpPr>
        <p:spPr>
          <a:xfrm>
            <a:off x="5001840" y="17640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40A026E-0C00-41C9-870B-7B873FA77AF3}"/>
              </a:ext>
            </a:extLst>
          </p:cNvPr>
          <p:cNvSpPr/>
          <p:nvPr/>
        </p:nvSpPr>
        <p:spPr>
          <a:xfrm>
            <a:off x="2743199" y="1745999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A994FBD-02F2-40B5-A83F-F3342F035BA2}"/>
              </a:ext>
            </a:extLst>
          </p:cNvPr>
          <p:cNvSpPr/>
          <p:nvPr/>
        </p:nvSpPr>
        <p:spPr>
          <a:xfrm rot="2266200">
            <a:off x="2285815" y="151718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072A0A-0B3B-4C78-9771-B0355F54A9E8}"/>
              </a:ext>
            </a:extLst>
          </p:cNvPr>
          <p:cNvSpPr/>
          <p:nvPr/>
        </p:nvSpPr>
        <p:spPr>
          <a:xfrm rot="1822200">
            <a:off x="2161203" y="226529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41D0D87-BCD6-4406-A7C5-E0376124F4C0}"/>
              </a:ext>
            </a:extLst>
          </p:cNvPr>
          <p:cNvSpPr/>
          <p:nvPr/>
        </p:nvSpPr>
        <p:spPr>
          <a:xfrm rot="12600">
            <a:off x="4172700" y="1826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A35EE2-C90E-481F-B8DF-B46BC85385C8}"/>
              </a:ext>
            </a:extLst>
          </p:cNvPr>
          <p:cNvSpPr txBox="1"/>
          <p:nvPr/>
        </p:nvSpPr>
        <p:spPr>
          <a:xfrm>
            <a:off x="3039120" y="1750679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9F187A-E813-47A7-BB4C-4AFC4965A07C}"/>
              </a:ext>
            </a:extLst>
          </p:cNvPr>
          <p:cNvSpPr txBox="1"/>
          <p:nvPr/>
        </p:nvSpPr>
        <p:spPr>
          <a:xfrm>
            <a:off x="5037840" y="253944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F9A9D-81E7-4B07-8383-F8CE7335F11F}"/>
              </a:ext>
            </a:extLst>
          </p:cNvPr>
          <p:cNvSpPr txBox="1"/>
          <p:nvPr/>
        </p:nvSpPr>
        <p:spPr>
          <a:xfrm>
            <a:off x="8461080" y="21538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C8B12-BD23-44D0-8F78-7C398E5BB121}"/>
              </a:ext>
            </a:extLst>
          </p:cNvPr>
          <p:cNvSpPr/>
          <p:nvPr/>
        </p:nvSpPr>
        <p:spPr>
          <a:xfrm>
            <a:off x="6294599" y="210348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807E95C-B37B-4C0F-BC1F-6423597EBE6E}"/>
              </a:ext>
            </a:extLst>
          </p:cNvPr>
          <p:cNvSpPr/>
          <p:nvPr/>
        </p:nvSpPr>
        <p:spPr>
          <a:xfrm rot="2266200">
            <a:off x="5837214" y="1982666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0B65778-0402-4A0D-9476-9E2DF6B72AF4}"/>
              </a:ext>
            </a:extLst>
          </p:cNvPr>
          <p:cNvSpPr/>
          <p:nvPr/>
        </p:nvSpPr>
        <p:spPr>
          <a:xfrm rot="1822200">
            <a:off x="5712603" y="26227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0D91A696-D774-40E9-B3FA-87A73CB71297}"/>
              </a:ext>
            </a:extLst>
          </p:cNvPr>
          <p:cNvSpPr/>
          <p:nvPr/>
        </p:nvSpPr>
        <p:spPr>
          <a:xfrm rot="12600">
            <a:off x="7724100" y="218351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4D61F-4E5A-4739-9667-65B043C68EB9}"/>
              </a:ext>
            </a:extLst>
          </p:cNvPr>
          <p:cNvSpPr txBox="1"/>
          <p:nvPr/>
        </p:nvSpPr>
        <p:spPr>
          <a:xfrm>
            <a:off x="6590520" y="210816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E41C58-FEAC-43CC-A8A4-5CF43682D4A8}"/>
              </a:ext>
            </a:extLst>
          </p:cNvPr>
          <p:cNvSpPr txBox="1"/>
          <p:nvPr/>
        </p:nvSpPr>
        <p:spPr>
          <a:xfrm>
            <a:off x="685799" y="3477600"/>
            <a:ext cx="3886200" cy="65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Data dependency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303505-D4B7-4379-9F8E-71F67CC64998}"/>
              </a:ext>
            </a:extLst>
          </p:cNvPr>
          <p:cNvSpPr txBox="1"/>
          <p:nvPr/>
        </p:nvSpPr>
        <p:spPr>
          <a:xfrm>
            <a:off x="5727600" y="3513600"/>
            <a:ext cx="357444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Sub graph : </a:t>
            </a: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 orchestration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116128A5-4CCA-4E99-8E65-9A3A9BE59336}"/>
              </a:ext>
            </a:extLst>
          </p:cNvPr>
          <p:cNvSpPr/>
          <p:nvPr/>
        </p:nvSpPr>
        <p:spPr>
          <a:xfrm>
            <a:off x="600264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0BB75E8-E1CC-4E16-8E36-4398A01F9263}"/>
              </a:ext>
            </a:extLst>
          </p:cNvPr>
          <p:cNvSpPr txBox="1"/>
          <p:nvPr/>
        </p:nvSpPr>
        <p:spPr>
          <a:xfrm>
            <a:off x="629855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8C8640F-ED02-4F5E-9F67-C452C204A2D5}"/>
              </a:ext>
            </a:extLst>
          </p:cNvPr>
          <p:cNvSpPr/>
          <p:nvPr/>
        </p:nvSpPr>
        <p:spPr>
          <a:xfrm>
            <a:off x="7941600" y="3947400"/>
            <a:ext cx="1265759" cy="385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CF7188-279F-4C2D-AB21-BA27CF88EF1B}"/>
              </a:ext>
            </a:extLst>
          </p:cNvPr>
          <p:cNvSpPr txBox="1"/>
          <p:nvPr/>
        </p:nvSpPr>
        <p:spPr>
          <a:xfrm>
            <a:off x="8237519" y="3952080"/>
            <a:ext cx="67464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AA781289-F82D-4370-AF3F-D30771EF98E8}"/>
              </a:ext>
            </a:extLst>
          </p:cNvPr>
          <p:cNvSpPr/>
          <p:nvPr/>
        </p:nvSpPr>
        <p:spPr>
          <a:xfrm rot="12600">
            <a:off x="7376699" y="403103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2DAF3A2-718A-436D-8BF2-6E88C6D6269E}"/>
              </a:ext>
            </a:extLst>
          </p:cNvPr>
          <p:cNvSpPr/>
          <p:nvPr/>
        </p:nvSpPr>
        <p:spPr>
          <a:xfrm>
            <a:off x="423000" y="4066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12D8423-3D5C-4496-950A-198A1CE372C9}"/>
              </a:ext>
            </a:extLst>
          </p:cNvPr>
          <p:cNvSpPr/>
          <p:nvPr/>
        </p:nvSpPr>
        <p:spPr>
          <a:xfrm>
            <a:off x="423000" y="457056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BFA7880-5C0A-4379-BDE6-1EC9B807297A}"/>
              </a:ext>
            </a:extLst>
          </p:cNvPr>
          <p:cNvSpPr/>
          <p:nvPr/>
        </p:nvSpPr>
        <p:spPr>
          <a:xfrm>
            <a:off x="1998719" y="43182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21BF3152-E7AC-4CA4-9042-D0C141B161FD}"/>
              </a:ext>
            </a:extLst>
          </p:cNvPr>
          <p:cNvSpPr/>
          <p:nvPr/>
        </p:nvSpPr>
        <p:spPr>
          <a:xfrm>
            <a:off x="1998719" y="50418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5DC2E48-650A-49C3-B5C7-26088243AED4}"/>
              </a:ext>
            </a:extLst>
          </p:cNvPr>
          <p:cNvSpPr/>
          <p:nvPr/>
        </p:nvSpPr>
        <p:spPr>
          <a:xfrm>
            <a:off x="3551400" y="4692600"/>
            <a:ext cx="764640" cy="4572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32532A2-3491-416E-8EF7-8DDC994A154B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3A16BF-881E-4F80-A376-13F81544C085}"/>
              </a:ext>
            </a:extLst>
          </p:cNvPr>
          <p:cNvSpPr txBox="1"/>
          <p:nvPr/>
        </p:nvSpPr>
        <p:spPr>
          <a:xfrm>
            <a:off x="546480" y="4637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543412-E5F8-4C30-ABAC-447C1FF24532}"/>
              </a:ext>
            </a:extLst>
          </p:cNvPr>
          <p:cNvSpPr txBox="1"/>
          <p:nvPr/>
        </p:nvSpPr>
        <p:spPr>
          <a:xfrm>
            <a:off x="546480" y="413352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B0C6C-C8F9-4BF1-A4FA-780ED6CB41A7}"/>
              </a:ext>
            </a:extLst>
          </p:cNvPr>
          <p:cNvSpPr txBox="1"/>
          <p:nvPr/>
        </p:nvSpPr>
        <p:spPr>
          <a:xfrm>
            <a:off x="2122200" y="438480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ds3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4889809-035C-44D3-B9F1-5750B783357E}"/>
              </a:ext>
            </a:extLst>
          </p:cNvPr>
          <p:cNvSpPr/>
          <p:nvPr/>
        </p:nvSpPr>
        <p:spPr>
          <a:xfrm rot="2266200">
            <a:off x="1388694" y="422042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FB222689-638C-4D1A-B52D-EE4675B5985D}"/>
              </a:ext>
            </a:extLst>
          </p:cNvPr>
          <p:cNvSpPr/>
          <p:nvPr/>
        </p:nvSpPr>
        <p:spPr>
          <a:xfrm rot="1822200">
            <a:off x="1264083" y="482453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807C7-E9E0-4A4A-8A01-4080330EB7A6}"/>
              </a:ext>
            </a:extLst>
          </p:cNvPr>
          <p:cNvSpPr txBox="1"/>
          <p:nvPr/>
        </p:nvSpPr>
        <p:spPr>
          <a:xfrm>
            <a:off x="2122200" y="5124239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3FE84C0-BECC-4BE5-9D55-664D08C3C5E6}"/>
              </a:ext>
            </a:extLst>
          </p:cNvPr>
          <p:cNvSpPr txBox="1"/>
          <p:nvPr/>
        </p:nvSpPr>
        <p:spPr>
          <a:xfrm>
            <a:off x="3674879" y="4774680"/>
            <a:ext cx="54792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ds5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5031D25-09E3-4FD4-B748-C9E89079CC2B}"/>
              </a:ext>
            </a:extLst>
          </p:cNvPr>
          <p:cNvSpPr/>
          <p:nvPr/>
        </p:nvSpPr>
        <p:spPr>
          <a:xfrm rot="2266200">
            <a:off x="2957574" y="4639467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BCA21DBD-6BF0-4E2C-AB76-9C87068C5D53}"/>
              </a:ext>
            </a:extLst>
          </p:cNvPr>
          <p:cNvSpPr/>
          <p:nvPr/>
        </p:nvSpPr>
        <p:spPr>
          <a:xfrm rot="1822200">
            <a:off x="2832962" y="5207572"/>
            <a:ext cx="457200" cy="228600"/>
          </a:xfrm>
          <a:custGeom>
            <a:avLst>
              <a:gd name="f0" fmla="val 14394"/>
              <a:gd name="f1" fmla="val 7233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9D914A-FA84-4CE5-AE55-2D9554975E28}"/>
              </a:ext>
            </a:extLst>
          </p:cNvPr>
          <p:cNvSpPr txBox="1"/>
          <p:nvPr/>
        </p:nvSpPr>
        <p:spPr>
          <a:xfrm>
            <a:off x="5741640" y="4623480"/>
            <a:ext cx="408816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Gant Diagram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(cron + duration)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62C00F7-B306-47FB-8CAB-385967EE6D56}"/>
              </a:ext>
            </a:extLst>
          </p:cNvPr>
          <p:cNvSpPr/>
          <p:nvPr/>
        </p:nvSpPr>
        <p:spPr>
          <a:xfrm>
            <a:off x="6292799" y="4969800"/>
            <a:ext cx="7938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Job1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33E6F39-DE7C-4E11-817D-24EA19983AC0}"/>
              </a:ext>
            </a:extLst>
          </p:cNvPr>
          <p:cNvSpPr/>
          <p:nvPr/>
        </p:nvSpPr>
        <p:spPr>
          <a:xfrm>
            <a:off x="8452799" y="5221800"/>
            <a:ext cx="7020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Job2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75372A3-5F89-42E7-B81A-AEA7D815D108}"/>
              </a:ext>
            </a:extLst>
          </p:cNvPr>
          <p:cNvSpPr/>
          <p:nvPr/>
        </p:nvSpPr>
        <p:spPr>
          <a:xfrm>
            <a:off x="7615800" y="5041800"/>
            <a:ext cx="613800" cy="22860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0" name="Connecteur droit 49">
            <a:extLst>
              <a:ext uri="{FF2B5EF4-FFF2-40B4-BE49-F238E27FC236}">
                <a16:creationId xmlns:a16="http://schemas.microsoft.com/office/drawing/2014/main" id="{2B9762AF-C402-4750-A894-8A39B3C582EF}"/>
              </a:ext>
            </a:extLst>
          </p:cNvPr>
          <p:cNvSpPr/>
          <p:nvPr/>
        </p:nvSpPr>
        <p:spPr>
          <a:xfrm>
            <a:off x="6292799" y="519840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BB62172-C27F-435C-A867-E5F515BC7401}"/>
              </a:ext>
            </a:extLst>
          </p:cNvPr>
          <p:cNvSpPr/>
          <p:nvPr/>
        </p:nvSpPr>
        <p:spPr>
          <a:xfrm>
            <a:off x="7050599" y="4969800"/>
            <a:ext cx="264600" cy="22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729FCF"/>
              </a:gs>
              <a:gs pos="100000">
                <a:srgbClr val="FFFFFF"/>
              </a:gs>
            </a:gsLst>
            <a:lin ang="4860000"/>
          </a:gra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2" name="Connecteur droit 51">
            <a:extLst>
              <a:ext uri="{FF2B5EF4-FFF2-40B4-BE49-F238E27FC236}">
                <a16:creationId xmlns:a16="http://schemas.microsoft.com/office/drawing/2014/main" id="{98EAC043-3FCE-4679-83AC-7B30CDF098AD}"/>
              </a:ext>
            </a:extLst>
          </p:cNvPr>
          <p:cNvSpPr/>
          <p:nvPr/>
        </p:nvSpPr>
        <p:spPr>
          <a:xfrm>
            <a:off x="7228799" y="5198760"/>
            <a:ext cx="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657EEF7-141F-40DA-B4BC-81164506CC2B}"/>
              </a:ext>
            </a:extLst>
          </p:cNvPr>
          <p:cNvSpPr txBox="1"/>
          <p:nvPr/>
        </p:nvSpPr>
        <p:spPr>
          <a:xfrm>
            <a:off x="5718600" y="5222520"/>
            <a:ext cx="625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start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6E77F2F-6E38-48CC-8269-97FFDF570FEF}"/>
              </a:ext>
            </a:extLst>
          </p:cNvPr>
          <p:cNvSpPr txBox="1"/>
          <p:nvPr/>
        </p:nvSpPr>
        <p:spPr>
          <a:xfrm>
            <a:off x="7206120" y="519840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?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F6B35B4-E08E-4A0A-980A-C4BC1762A88C}"/>
              </a:ext>
            </a:extLst>
          </p:cNvPr>
          <p:cNvSpPr txBox="1"/>
          <p:nvPr/>
        </p:nvSpPr>
        <p:spPr>
          <a:xfrm>
            <a:off x="7530480" y="5198400"/>
            <a:ext cx="72468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delay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A39E9-D829-433E-B756-D70DBCF897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0120"/>
            <a:ext cx="9071640" cy="1024199"/>
          </a:xfrm>
        </p:spPr>
        <p:txBody>
          <a:bodyPr vert="horz"/>
          <a:lstStyle/>
          <a:p>
            <a:pPr lvl="0"/>
            <a:r>
              <a:rPr lang="en-US" sz="3600"/>
              <a:t>Example DataLineage Spec / Implem</a:t>
            </a:r>
            <a:br>
              <a:rPr lang="en-US" sz="3600"/>
            </a:br>
            <a:r>
              <a:rPr lang="en-US" sz="3600"/>
              <a:t>OpenLineage / Marquez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12D38-7A10-4BC0-99B1-AD16ECBF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2599" y="1439639"/>
            <a:ext cx="2514600" cy="63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4A1C71-B8F0-4086-9E49-04717EC8D35B}"/>
              </a:ext>
            </a:extLst>
          </p:cNvPr>
          <p:cNvSpPr txBox="1"/>
          <p:nvPr/>
        </p:nvSpPr>
        <p:spPr>
          <a:xfrm>
            <a:off x="5450400" y="1931759"/>
            <a:ext cx="38016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https://marquezproject.github.io/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75DB-3DDF-4BAE-813E-E6C1B983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7800" y="2458080"/>
            <a:ext cx="4659480" cy="28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D54B-8CBC-4540-A0AF-F745327E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43000" y="1600200"/>
            <a:ext cx="2017439" cy="3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84EE4-0C56-40CB-BE14-9417627873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85759" y="2442600"/>
            <a:ext cx="281952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170813-BA95-493E-AD60-62BDD729AF9E}"/>
              </a:ext>
            </a:extLst>
          </p:cNvPr>
          <p:cNvSpPr txBox="1"/>
          <p:nvPr/>
        </p:nvSpPr>
        <p:spPr>
          <a:xfrm>
            <a:off x="0" y="3919680"/>
            <a:ext cx="4964400" cy="162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$ curl -X POST http://openlineage/api/v1/lineage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-H 'Content-Type: application/json' \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-d '{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"eventType": "START",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"eventTime": "2020-12-28T19:52:00.001+10:00",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"run": { "runId": "d46e465b-d358-4d32-83d4-df660ff614dd"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"job": { "namespace": "my-namespace", "name": "my-job" },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  "inputs": [{ "namespace": "my-namespace", "name": "my-input" }]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     }'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372811-A8E9-4DD1-82A9-C7DBE7D0E261}"/>
              </a:ext>
            </a:extLst>
          </p:cNvPr>
          <p:cNvSpPr txBox="1"/>
          <p:nvPr/>
        </p:nvSpPr>
        <p:spPr>
          <a:xfrm>
            <a:off x="788400" y="1900800"/>
            <a:ext cx="3097800" cy="373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8"/>
              </a:rPr>
              <a:t>https://openlineage.io/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A86E4-D3B7-42F0-A573-DEEDAD8E76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0960" y="1661039"/>
            <a:ext cx="9071640" cy="2500200"/>
          </a:xfrm>
        </p:spPr>
        <p:txBody>
          <a:bodyPr vert="horz"/>
          <a:lstStyle/>
          <a:p>
            <a:pPr lvl="0"/>
            <a:r>
              <a:rPr lang="en-US"/>
              <a:t>to be continued … </a:t>
            </a:r>
            <a:br>
              <a:rPr lang="en-US"/>
            </a:br>
            <a:br>
              <a:rPr lang="en-US"/>
            </a:br>
            <a:r>
              <a:rPr lang="en-US"/>
              <a:t>Part5: High-Level focus</a:t>
            </a:r>
            <a:br>
              <a:rPr lang="en-US"/>
            </a:br>
            <a:r>
              <a:rPr lang="en-US"/>
              <a:t>HiveMetaStore, Parquet, Spark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DA19-9F88-4000-8E9E-61092A455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https://zookeeper.apache.org/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396AA-6246-464B-8C2C-6A399097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95400" y="1143000"/>
            <a:ext cx="628956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8CFA-555C-41A8-9B69-408C3B796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000"/>
            <a:ext cx="9071640" cy="946440"/>
          </a:xfrm>
        </p:spPr>
        <p:txBody>
          <a:bodyPr vert="horz"/>
          <a:lstStyle/>
          <a:p>
            <a:pPr lvl="0"/>
            <a:r>
              <a:rPr lang="en-US" sz="2800"/>
              <a:t>https://en.wikipedia.org/wiki/Apache_ZooKeeper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3FD3F-E4F1-45C9-8BAB-06F88075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982080"/>
            <a:ext cx="8818200" cy="450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3556</Words>
  <Application>Microsoft Office PowerPoint</Application>
  <PresentationFormat>Custom</PresentationFormat>
  <Paragraphs>887</Paragraphs>
  <Slides>79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Liberation Sans</vt:lpstr>
      <vt:lpstr>Liberation Serif</vt:lpstr>
      <vt:lpstr>Noto Sans</vt:lpstr>
      <vt:lpstr>StarSymbol</vt:lpstr>
      <vt:lpstr>Default</vt:lpstr>
      <vt:lpstr>arnaud.nauwynck@gmail.com</vt:lpstr>
      <vt:lpstr>Outline</vt:lpstr>
      <vt:lpstr>Google image ”Hadoop ecosystem”</vt:lpstr>
      <vt:lpstr>Hadoop Ecosystem..</vt:lpstr>
      <vt:lpstr>Low-Level Focus ZooKeeper, HDFS, Yarn, Oozie</vt:lpstr>
      <vt:lpstr>Next Part4,5 … High-Level Focus MetaStore, Parquet, Spark</vt:lpstr>
      <vt:lpstr>ZooKeeper</vt:lpstr>
      <vt:lpstr>https://zookeeper.apache.org/</vt:lpstr>
      <vt:lpstr>https://en.wikipedia.org/wiki/Apache_ZooKeeper</vt:lpstr>
      <vt:lpstr>Hierarchical Key-Value Store</vt:lpstr>
      <vt:lpstr>Zk Shell</vt:lpstr>
      <vt:lpstr>Zk Session, EphemeralNode, Watch</vt:lpstr>
      <vt:lpstr>ZNode</vt:lpstr>
      <vt:lpstr>ZooKeeper Model</vt:lpstr>
      <vt:lpstr>Usages within Hadoop</vt:lpstr>
      <vt:lpstr>Zk Quorum Write</vt:lpstr>
      <vt:lpstr>ZooKeeper : CP …  for small, mostly read data</vt:lpstr>
      <vt:lpstr>Zk Alternatives</vt:lpstr>
      <vt:lpstr>Zk Summary</vt:lpstr>
      <vt:lpstr>HDFS  Hadoop Distributed File System</vt:lpstr>
      <vt:lpstr>HDFS name explained</vt:lpstr>
      <vt:lpstr>Abstract API  / Concrete Implementation</vt:lpstr>
      <vt:lpstr>API</vt:lpstr>
      <vt:lpstr>Api UML Classes</vt:lpstr>
      <vt:lpstr>Not only HDFS ...</vt:lpstr>
      <vt:lpstr>$ hdfs dfs &lt;cmd&gt; &lt;args..&gt;</vt:lpstr>
      <vt:lpstr>Hadoop Implementation Limits</vt:lpstr>
      <vt:lpstr>NameNode ...</vt:lpstr>
      <vt:lpstr>HDFS = 2 NameNodes  + N x DataNodes</vt:lpstr>
      <vt:lpstr>DataNode … store blocks 1 File = N x Blocks (default: 128M)</vt:lpstr>
      <vt:lpstr>RF (Replication Factor) = 3</vt:lpstr>
      <vt:lpstr>RF … Rack Aware</vt:lpstr>
      <vt:lpstr>PowerPoint Presentation</vt:lpstr>
      <vt:lpstr>PowerPoint Presentation</vt:lpstr>
      <vt:lpstr>MapReduce</vt:lpstr>
      <vt:lpstr>MapReduce Principle</vt:lpstr>
      <vt:lpstr>MapReduce ..  replaced by Yarn (then Kubernetes) + Spark</vt:lpstr>
      <vt:lpstr>(legacy) Map Reduce … Yarn</vt:lpstr>
      <vt:lpstr>Yarn</vt:lpstr>
      <vt:lpstr>Yarn:  Yet Another Resource Negotiation</vt:lpstr>
      <vt:lpstr>Spark clustering supports</vt:lpstr>
      <vt:lpstr>Yarn Architecture</vt:lpstr>
      <vt:lpstr>Comparison … Kubernetes</vt:lpstr>
      <vt:lpstr>Yarn app: 3..N Java process Client+Master+N Containers</vt:lpstr>
      <vt:lpstr>Comparison with Kubernetes</vt:lpstr>
      <vt:lpstr>Yarn Queue</vt:lpstr>
      <vt:lpstr>Yarn Capacity Scheduler config</vt:lpstr>
      <vt:lpstr>Kubernetes Queue … Volcano, UniKorn</vt:lpstr>
      <vt:lpstr>Launching App in Yarn … conf in java … &gt;100 lines of code</vt:lpstr>
      <vt:lpstr>Just the beginning... Need also ApplicationMaster code!</vt:lpstr>
      <vt:lpstr>Using Yarn api..</vt:lpstr>
      <vt:lpstr>Launching app on Yarn ?</vt:lpstr>
      <vt:lpstr>Yarn Commands Line (not for launch)</vt:lpstr>
      <vt:lpstr>Yarn UI &amp; Logs</vt:lpstr>
      <vt:lpstr>Yarn UI ...</vt:lpstr>
      <vt:lpstr>Yarn Logs</vt:lpstr>
      <vt:lpstr>Ooozie → Yarn UI → Yarn Logs</vt:lpstr>
      <vt:lpstr>Yarn Log Alternatives...</vt:lpstr>
      <vt:lpstr>Yarn Summary / Alternative(s)</vt:lpstr>
      <vt:lpstr>Yarn Missing Features… Orchestrator + DataLineage</vt:lpstr>
      <vt:lpstr>Apache Oozie</vt:lpstr>
      <vt:lpstr>Oozie Features  simpler than / missing in Yarn</vt:lpstr>
      <vt:lpstr>Oozie Model</vt:lpstr>
      <vt:lpstr>workflow.xml</vt:lpstr>
      <vt:lpstr>Config .xml  / .properties</vt:lpstr>
      <vt:lpstr>Oozie Architecture</vt:lpstr>
      <vt:lpstr>Oozie Command Line</vt:lpstr>
      <vt:lpstr>Oozie Web UI</vt:lpstr>
      <vt:lpstr>Oozie Web UI ...</vt:lpstr>
      <vt:lpstr>Oozie Summary</vt:lpstr>
      <vt:lpstr>Oozie Alternatives</vt:lpstr>
      <vt:lpstr>Apache Livy</vt:lpstr>
      <vt:lpstr>Livy Architecture + Features</vt:lpstr>
      <vt:lpstr>Livy sample</vt:lpstr>
      <vt:lpstr>Yarn+Oozie+Livy… Missing Feature: DataLineage, Data Trigger Orchestration</vt:lpstr>
      <vt:lpstr>Job (Input, Output) re-eval on input change</vt:lpstr>
      <vt:lpstr>DataLineage DataSet+Job</vt:lpstr>
      <vt:lpstr>Example DataLineage Spec / Implem OpenLineage / Marquez</vt:lpstr>
      <vt:lpstr>to be continued …   Part5: High-Level focus HiveMetaStore, Parquet,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arnaud.nauwynck@gmail.com</dc:title>
  <dc:creator>arnaud</dc:creator>
  <cp:lastModifiedBy>arnaud.nauwynck@gmail.com</cp:lastModifiedBy>
  <cp:revision>83</cp:revision>
  <dcterms:created xsi:type="dcterms:W3CDTF">2021-12-23T15:22:14Z</dcterms:created>
  <dcterms:modified xsi:type="dcterms:W3CDTF">2022-01-05T22:29:06Z</dcterms:modified>
</cp:coreProperties>
</file>